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455" r:id="rId2"/>
    <p:sldId id="256" r:id="rId3"/>
    <p:sldId id="458" r:id="rId4"/>
    <p:sldId id="317" r:id="rId5"/>
    <p:sldId id="351" r:id="rId6"/>
    <p:sldId id="358" r:id="rId7"/>
    <p:sldId id="331" r:id="rId8"/>
    <p:sldId id="346" r:id="rId9"/>
    <p:sldId id="361" r:id="rId10"/>
    <p:sldId id="335" r:id="rId11"/>
    <p:sldId id="362" r:id="rId12"/>
    <p:sldId id="320" r:id="rId13"/>
    <p:sldId id="367" r:id="rId14"/>
    <p:sldId id="371" r:id="rId15"/>
    <p:sldId id="373" r:id="rId16"/>
    <p:sldId id="372" r:id="rId17"/>
    <p:sldId id="374" r:id="rId18"/>
    <p:sldId id="411" r:id="rId19"/>
    <p:sldId id="377" r:id="rId20"/>
    <p:sldId id="378" r:id="rId21"/>
    <p:sldId id="379" r:id="rId22"/>
    <p:sldId id="380" r:id="rId23"/>
    <p:sldId id="445" r:id="rId24"/>
    <p:sldId id="443" r:id="rId25"/>
    <p:sldId id="381" r:id="rId26"/>
    <p:sldId id="447" r:id="rId27"/>
    <p:sldId id="383" r:id="rId28"/>
    <p:sldId id="384" r:id="rId29"/>
    <p:sldId id="387" r:id="rId30"/>
    <p:sldId id="370" r:id="rId31"/>
    <p:sldId id="453" r:id="rId32"/>
    <p:sldId id="454" r:id="rId33"/>
    <p:sldId id="386" r:id="rId34"/>
    <p:sldId id="421" r:id="rId35"/>
    <p:sldId id="423" r:id="rId36"/>
    <p:sldId id="405" r:id="rId37"/>
    <p:sldId id="418" r:id="rId38"/>
    <p:sldId id="339" r:id="rId39"/>
    <p:sldId id="353" r:id="rId40"/>
    <p:sldId id="457" r:id="rId41"/>
    <p:sldId id="440" r:id="rId42"/>
    <p:sldId id="439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тутубалины" initials="" lastIdx="1" clrIdx="0"/>
  <p:cmAuthor id="1" name="тутуб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51"/>
    <p:penClr>
      <a:srgbClr val="FF0000"/>
    </p:penClr>
  </p:showPr>
  <p:clrMru>
    <a:srgbClr val="FA2A14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15" autoAdjust="0"/>
    <p:restoredTop sz="86514" autoAdjust="0"/>
  </p:normalViewPr>
  <p:slideViewPr>
    <p:cSldViewPr>
      <p:cViewPr>
        <p:scale>
          <a:sx n="80" d="100"/>
          <a:sy n="80" d="100"/>
        </p:scale>
        <p:origin x="420" y="-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368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C735D8-FF79-403E-80BC-4D7E5D744104}" type="doc">
      <dgm:prSet loTypeId="urn:microsoft.com/office/officeart/2005/8/layout/hierarchy1" loCatId="hierarchy" qsTypeId="urn:microsoft.com/office/officeart/2005/8/quickstyle/simple5" qsCatId="simple" csTypeId="urn:microsoft.com/office/officeart/2005/8/colors/colorful2" csCatId="colorful" phldr="1"/>
      <dgm:spPr/>
    </dgm:pt>
    <dgm:pt modelId="{824CF71F-2124-43F0-96BD-5D11316FF1FE}">
      <dgm:prSet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Безопасность в природе 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83703A7E-2D8D-476A-ACE8-6385DCA4ED6F}" type="parTrans" cxnId="{C9D8EBF1-1A77-43F1-8C2B-5B66342757E1}">
      <dgm:prSet/>
      <dgm:spPr/>
      <dgm:t>
        <a:bodyPr/>
        <a:lstStyle/>
        <a:p>
          <a:endParaRPr lang="ru-RU"/>
        </a:p>
      </dgm:t>
    </dgm:pt>
    <dgm:pt modelId="{8766DCEF-466C-4487-8679-35773E7C0AC8}" type="sibTrans" cxnId="{C9D8EBF1-1A77-43F1-8C2B-5B66342757E1}">
      <dgm:prSet/>
      <dgm:spPr/>
      <dgm:t>
        <a:bodyPr/>
        <a:lstStyle/>
        <a:p>
          <a:endParaRPr lang="ru-RU"/>
        </a:p>
      </dgm:t>
    </dgm:pt>
    <dgm:pt modelId="{1C841CF4-E312-465B-AC50-462A602E42BD}">
      <dgm:prSet custT="1"/>
      <dgm:spPr/>
      <dgm:t>
        <a:bodyPr/>
        <a:lstStyle/>
        <a:p>
          <a:r>
            <a:rPr lang="ru-RU" sz="1000" dirty="0" smtClean="0"/>
            <a:t> 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Пожарная безопасность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C2D93C7C-AA37-4C54-8761-9641B8A6CCAC}" type="parTrans" cxnId="{25D8303A-948E-4555-A124-163FF4721A86}">
      <dgm:prSet/>
      <dgm:spPr/>
      <dgm:t>
        <a:bodyPr/>
        <a:lstStyle/>
        <a:p>
          <a:endParaRPr lang="ru-RU"/>
        </a:p>
      </dgm:t>
    </dgm:pt>
    <dgm:pt modelId="{607BD702-C711-498D-9875-61D81E32BE4D}" type="sibTrans" cxnId="{25D8303A-948E-4555-A124-163FF4721A86}">
      <dgm:prSet/>
      <dgm:spPr/>
      <dgm:t>
        <a:bodyPr/>
        <a:lstStyle/>
        <a:p>
          <a:endParaRPr lang="ru-RU"/>
        </a:p>
      </dgm:t>
    </dgm:pt>
    <dgm:pt modelId="{683F165D-24CC-4812-9279-5AF316FB0394}">
      <dgm:prSet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Безопасность на улице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4BDB2E84-F46C-45CC-ADD5-890DF00B25EE}" type="parTrans" cxnId="{F81FE15B-2FCF-43A1-ACF8-E50CCA624CCA}">
      <dgm:prSet/>
      <dgm:spPr/>
      <dgm:t>
        <a:bodyPr/>
        <a:lstStyle/>
        <a:p>
          <a:endParaRPr lang="ru-RU"/>
        </a:p>
      </dgm:t>
    </dgm:pt>
    <dgm:pt modelId="{1A4A0CA0-B17A-420D-9864-EA9C636EBB03}" type="sibTrans" cxnId="{F81FE15B-2FCF-43A1-ACF8-E50CCA624CCA}">
      <dgm:prSet/>
      <dgm:spPr/>
      <dgm:t>
        <a:bodyPr/>
        <a:lstStyle/>
        <a:p>
          <a:endParaRPr lang="ru-RU"/>
        </a:p>
      </dgm:t>
    </dgm:pt>
    <dgm:pt modelId="{A715CEAC-FE0C-40F9-AFB0-DF3434DA90B5}">
      <dgm:prSet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</a:t>
          </a:r>
        </a:p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Безопасность на воде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0EECC51B-2D3B-4E57-B7EC-12C497FD09CA}" type="sibTrans" cxnId="{2936F439-5B7B-456E-A917-8481A68AB990}">
      <dgm:prSet/>
      <dgm:spPr/>
      <dgm:t>
        <a:bodyPr/>
        <a:lstStyle/>
        <a:p>
          <a:endParaRPr lang="ru-RU"/>
        </a:p>
      </dgm:t>
    </dgm:pt>
    <dgm:pt modelId="{C355F714-410C-4D80-A331-48AAEC7CA206}" type="parTrans" cxnId="{2936F439-5B7B-456E-A917-8481A68AB990}">
      <dgm:prSet/>
      <dgm:spPr/>
      <dgm:t>
        <a:bodyPr/>
        <a:lstStyle/>
        <a:p>
          <a:endParaRPr lang="ru-RU"/>
        </a:p>
      </dgm:t>
    </dgm:pt>
    <dgm:pt modelId="{FAB51E47-7863-4E99-A64C-987C2D783B65}">
      <dgm:prSet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Безопасность дома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9CC284A7-E0C6-40DC-9EB1-A4866754CEBB}" type="parTrans" cxnId="{91D586A3-DA3D-4A72-96D0-8E6D618CF87F}">
      <dgm:prSet/>
      <dgm:spPr/>
      <dgm:t>
        <a:bodyPr/>
        <a:lstStyle/>
        <a:p>
          <a:endParaRPr lang="ru-RU"/>
        </a:p>
      </dgm:t>
    </dgm:pt>
    <dgm:pt modelId="{39DB4BFD-6BA5-4779-9528-77E261DEDFFF}" type="sibTrans" cxnId="{91D586A3-DA3D-4A72-96D0-8E6D618CF87F}">
      <dgm:prSet/>
      <dgm:spPr/>
      <dgm:t>
        <a:bodyPr/>
        <a:lstStyle/>
        <a:p>
          <a:endParaRPr lang="ru-RU"/>
        </a:p>
      </dgm:t>
    </dgm:pt>
    <dgm:pt modelId="{380A5E47-6E4D-4912-8489-F8CA75EEC060}" type="pres">
      <dgm:prSet presAssocID="{A2C735D8-FF79-403E-80BC-4D7E5D74410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6A826B5-5B35-4756-A810-EC75C4CD20EA}" type="pres">
      <dgm:prSet presAssocID="{1C841CF4-E312-465B-AC50-462A602E42BD}" presName="hierRoot1" presStyleCnt="0"/>
      <dgm:spPr/>
    </dgm:pt>
    <dgm:pt modelId="{F5D3F64F-0754-4E64-BC14-12AAD86215CA}" type="pres">
      <dgm:prSet presAssocID="{1C841CF4-E312-465B-AC50-462A602E42BD}" presName="composite" presStyleCnt="0"/>
      <dgm:spPr/>
    </dgm:pt>
    <dgm:pt modelId="{45BF6607-78D8-4F62-ACD6-1C1FA233EF88}" type="pres">
      <dgm:prSet presAssocID="{1C841CF4-E312-465B-AC50-462A602E42BD}" presName="background" presStyleLbl="node0" presStyleIdx="0" presStyleCnt="5"/>
      <dgm:spPr/>
    </dgm:pt>
    <dgm:pt modelId="{8F5DD300-2196-4139-A9D0-E3351F0D463D}" type="pres">
      <dgm:prSet presAssocID="{1C841CF4-E312-465B-AC50-462A602E42BD}" presName="text" presStyleLbl="fgAcc0" presStyleIdx="0" presStyleCnt="5" custScaleX="2575003" custScaleY="2178938" custLinFactX="56581" custLinFactY="-201497" custLinFactNeighborX="100000" custLinFactNeighborY="-300000">
        <dgm:presLayoutVars>
          <dgm:chPref val="3"/>
        </dgm:presLayoutVars>
      </dgm:prSet>
      <dgm:spPr>
        <a:prstGeom prst="horizontalScroll">
          <a:avLst/>
        </a:prstGeom>
      </dgm:spPr>
      <dgm:t>
        <a:bodyPr/>
        <a:lstStyle/>
        <a:p>
          <a:endParaRPr lang="ru-RU"/>
        </a:p>
      </dgm:t>
    </dgm:pt>
    <dgm:pt modelId="{0749EFCB-94F5-48D9-AB07-7A29359368D6}" type="pres">
      <dgm:prSet presAssocID="{1C841CF4-E312-465B-AC50-462A602E42BD}" presName="hierChild2" presStyleCnt="0"/>
      <dgm:spPr/>
    </dgm:pt>
    <dgm:pt modelId="{2D5F0485-B3AD-4D7C-95B1-8964CC4234B7}" type="pres">
      <dgm:prSet presAssocID="{683F165D-24CC-4812-9279-5AF316FB0394}" presName="hierRoot1" presStyleCnt="0"/>
      <dgm:spPr/>
    </dgm:pt>
    <dgm:pt modelId="{C2BB0A71-1670-4100-9ADA-13C85C47468A}" type="pres">
      <dgm:prSet presAssocID="{683F165D-24CC-4812-9279-5AF316FB0394}" presName="composite" presStyleCnt="0"/>
      <dgm:spPr/>
    </dgm:pt>
    <dgm:pt modelId="{9864E966-130D-47E4-9544-46CF092D3F6A}" type="pres">
      <dgm:prSet presAssocID="{683F165D-24CC-4812-9279-5AF316FB0394}" presName="background" presStyleLbl="node0" presStyleIdx="1" presStyleCnt="5"/>
      <dgm:spPr/>
    </dgm:pt>
    <dgm:pt modelId="{E14D2102-DB85-4DC1-A613-BD4F3E813C56}" type="pres">
      <dgm:prSet presAssocID="{683F165D-24CC-4812-9279-5AF316FB0394}" presName="text" presStyleLbl="fgAcc0" presStyleIdx="1" presStyleCnt="5" custScaleX="2420000" custScaleY="2420000" custLinFactX="-208919" custLinFactY="1400000" custLinFactNeighborX="-300000" custLinFactNeighborY="1478598">
        <dgm:presLayoutVars>
          <dgm:chPref val="3"/>
        </dgm:presLayoutVars>
      </dgm:prSet>
      <dgm:spPr>
        <a:prstGeom prst="horizontalScroll">
          <a:avLst/>
        </a:prstGeom>
      </dgm:spPr>
      <dgm:t>
        <a:bodyPr/>
        <a:lstStyle/>
        <a:p>
          <a:endParaRPr lang="ru-RU"/>
        </a:p>
      </dgm:t>
    </dgm:pt>
    <dgm:pt modelId="{EE88C838-E639-47A8-8BB7-EBAC761753C1}" type="pres">
      <dgm:prSet presAssocID="{683F165D-24CC-4812-9279-5AF316FB0394}" presName="hierChild2" presStyleCnt="0"/>
      <dgm:spPr/>
    </dgm:pt>
    <dgm:pt modelId="{599EBCF3-576A-4F1B-9AD7-A6F3EDD819FF}" type="pres">
      <dgm:prSet presAssocID="{A715CEAC-FE0C-40F9-AFB0-DF3434DA90B5}" presName="hierRoot1" presStyleCnt="0"/>
      <dgm:spPr/>
    </dgm:pt>
    <dgm:pt modelId="{1732E168-87E1-4277-919E-F66F040F9E5C}" type="pres">
      <dgm:prSet presAssocID="{A715CEAC-FE0C-40F9-AFB0-DF3434DA90B5}" presName="composite" presStyleCnt="0"/>
      <dgm:spPr/>
    </dgm:pt>
    <dgm:pt modelId="{70DB8D05-461D-49CC-A51E-922EDA1153E1}" type="pres">
      <dgm:prSet presAssocID="{A715CEAC-FE0C-40F9-AFB0-DF3434DA90B5}" presName="background" presStyleLbl="node0" presStyleIdx="2" presStyleCnt="5"/>
      <dgm:spPr/>
    </dgm:pt>
    <dgm:pt modelId="{34D70ED0-62E8-4BC2-B70F-6075BA365B38}" type="pres">
      <dgm:prSet presAssocID="{A715CEAC-FE0C-40F9-AFB0-DF3434DA90B5}" presName="text" presStyleLbl="fgAcc0" presStyleIdx="2" presStyleCnt="5" custScaleX="2420000" custScaleY="2420000" custLinFactY="1500000" custLinFactNeighborX="53764" custLinFactNeighborY="1547604">
        <dgm:presLayoutVars>
          <dgm:chPref val="3"/>
        </dgm:presLayoutVars>
      </dgm:prSet>
      <dgm:spPr>
        <a:prstGeom prst="horizontalScroll">
          <a:avLst/>
        </a:prstGeom>
      </dgm:spPr>
      <dgm:t>
        <a:bodyPr/>
        <a:lstStyle/>
        <a:p>
          <a:endParaRPr lang="ru-RU"/>
        </a:p>
      </dgm:t>
    </dgm:pt>
    <dgm:pt modelId="{CD7BCF14-0DFA-4E2A-9925-C9FE60D760FB}" type="pres">
      <dgm:prSet presAssocID="{A715CEAC-FE0C-40F9-AFB0-DF3434DA90B5}" presName="hierChild2" presStyleCnt="0"/>
      <dgm:spPr/>
    </dgm:pt>
    <dgm:pt modelId="{51B076D7-CBF2-4404-B351-85CAC0943685}" type="pres">
      <dgm:prSet presAssocID="{824CF71F-2124-43F0-96BD-5D11316FF1FE}" presName="hierRoot1" presStyleCnt="0"/>
      <dgm:spPr/>
    </dgm:pt>
    <dgm:pt modelId="{8F3DF0B8-84CB-4FE7-BD8D-048CDEC5AA34}" type="pres">
      <dgm:prSet presAssocID="{824CF71F-2124-43F0-96BD-5D11316FF1FE}" presName="composite" presStyleCnt="0"/>
      <dgm:spPr/>
    </dgm:pt>
    <dgm:pt modelId="{C52E51EA-054D-41E0-99FF-C425EF4E6677}" type="pres">
      <dgm:prSet presAssocID="{824CF71F-2124-43F0-96BD-5D11316FF1FE}" presName="background" presStyleLbl="node0" presStyleIdx="3" presStyleCnt="5"/>
      <dgm:spPr/>
    </dgm:pt>
    <dgm:pt modelId="{A355AC77-4D33-4F58-95E5-011252471CE4}" type="pres">
      <dgm:prSet presAssocID="{824CF71F-2124-43F0-96BD-5D11316FF1FE}" presName="text" presStyleLbl="fgAcc0" presStyleIdx="3" presStyleCnt="5" custScaleX="2420000" custScaleY="2420000" custLinFactX="323764" custLinFactY="1400000" custLinFactNeighborX="400000" custLinFactNeighborY="1478600">
        <dgm:presLayoutVars>
          <dgm:chPref val="3"/>
        </dgm:presLayoutVars>
      </dgm:prSet>
      <dgm:spPr>
        <a:prstGeom prst="horizontalScroll">
          <a:avLst/>
        </a:prstGeom>
      </dgm:spPr>
      <dgm:t>
        <a:bodyPr/>
        <a:lstStyle/>
        <a:p>
          <a:endParaRPr lang="ru-RU"/>
        </a:p>
      </dgm:t>
    </dgm:pt>
    <dgm:pt modelId="{15C68EC1-69E3-4306-93A7-5502984AFBA4}" type="pres">
      <dgm:prSet presAssocID="{824CF71F-2124-43F0-96BD-5D11316FF1FE}" presName="hierChild2" presStyleCnt="0"/>
      <dgm:spPr/>
    </dgm:pt>
    <dgm:pt modelId="{051F8EEF-1245-4AD1-96C4-6E58FE1846B9}" type="pres">
      <dgm:prSet presAssocID="{FAB51E47-7863-4E99-A64C-987C2D783B65}" presName="hierRoot1" presStyleCnt="0"/>
      <dgm:spPr/>
    </dgm:pt>
    <dgm:pt modelId="{4D6A2B36-A964-4F56-95BB-6EE790929F21}" type="pres">
      <dgm:prSet presAssocID="{FAB51E47-7863-4E99-A64C-987C2D783B65}" presName="composite" presStyleCnt="0"/>
      <dgm:spPr/>
    </dgm:pt>
    <dgm:pt modelId="{4BD458C4-8AE1-4BBD-A267-8650256F4D0F}" type="pres">
      <dgm:prSet presAssocID="{FAB51E47-7863-4E99-A64C-987C2D783B65}" presName="background" presStyleLbl="node0" presStyleIdx="4" presStyleCnt="5"/>
      <dgm:spPr/>
    </dgm:pt>
    <dgm:pt modelId="{F27BD7D0-5C3F-4C6A-AFBE-2058431E4678}" type="pres">
      <dgm:prSet presAssocID="{FAB51E47-7863-4E99-A64C-987C2D783B65}" presName="text" presStyleLbl="fgAcc0" presStyleIdx="4" presStyleCnt="5" custScaleX="2420000" custScaleY="2420000" custLinFactX="-8688" custLinFactY="-400000" custLinFactNeighborX="-100000" custLinFactNeighborY="-439507">
        <dgm:presLayoutVars>
          <dgm:chPref val="3"/>
        </dgm:presLayoutVars>
      </dgm:prSet>
      <dgm:spPr>
        <a:prstGeom prst="horizontalScroll">
          <a:avLst/>
        </a:prstGeom>
      </dgm:spPr>
      <dgm:t>
        <a:bodyPr/>
        <a:lstStyle/>
        <a:p>
          <a:endParaRPr lang="ru-RU"/>
        </a:p>
      </dgm:t>
    </dgm:pt>
    <dgm:pt modelId="{CE1677B1-BA36-4EEE-AB8E-2034A16BD2DB}" type="pres">
      <dgm:prSet presAssocID="{FAB51E47-7863-4E99-A64C-987C2D783B65}" presName="hierChild2" presStyleCnt="0"/>
      <dgm:spPr/>
    </dgm:pt>
  </dgm:ptLst>
  <dgm:cxnLst>
    <dgm:cxn modelId="{826BF969-6E15-4F36-B8DB-A4EF14160939}" type="presOf" srcId="{A2C735D8-FF79-403E-80BC-4D7E5D744104}" destId="{380A5E47-6E4D-4912-8489-F8CA75EEC060}" srcOrd="0" destOrd="0" presId="urn:microsoft.com/office/officeart/2005/8/layout/hierarchy1"/>
    <dgm:cxn modelId="{34B3CAF1-0F5F-400C-9683-1259D56E772F}" type="presOf" srcId="{A715CEAC-FE0C-40F9-AFB0-DF3434DA90B5}" destId="{34D70ED0-62E8-4BC2-B70F-6075BA365B38}" srcOrd="0" destOrd="0" presId="urn:microsoft.com/office/officeart/2005/8/layout/hierarchy1"/>
    <dgm:cxn modelId="{A4444BF8-D03D-4CF7-A8C8-2FDFAC34B421}" type="presOf" srcId="{FAB51E47-7863-4E99-A64C-987C2D783B65}" destId="{F27BD7D0-5C3F-4C6A-AFBE-2058431E4678}" srcOrd="0" destOrd="0" presId="urn:microsoft.com/office/officeart/2005/8/layout/hierarchy1"/>
    <dgm:cxn modelId="{9FE3BF51-3553-4AE6-9E20-0248998D3FBE}" type="presOf" srcId="{1C841CF4-E312-465B-AC50-462A602E42BD}" destId="{8F5DD300-2196-4139-A9D0-E3351F0D463D}" srcOrd="0" destOrd="0" presId="urn:microsoft.com/office/officeart/2005/8/layout/hierarchy1"/>
    <dgm:cxn modelId="{25D8303A-948E-4555-A124-163FF4721A86}" srcId="{A2C735D8-FF79-403E-80BC-4D7E5D744104}" destId="{1C841CF4-E312-465B-AC50-462A602E42BD}" srcOrd="0" destOrd="0" parTransId="{C2D93C7C-AA37-4C54-8761-9641B8A6CCAC}" sibTransId="{607BD702-C711-498D-9875-61D81E32BE4D}"/>
    <dgm:cxn modelId="{C9D8EBF1-1A77-43F1-8C2B-5B66342757E1}" srcId="{A2C735D8-FF79-403E-80BC-4D7E5D744104}" destId="{824CF71F-2124-43F0-96BD-5D11316FF1FE}" srcOrd="3" destOrd="0" parTransId="{83703A7E-2D8D-476A-ACE8-6385DCA4ED6F}" sibTransId="{8766DCEF-466C-4487-8679-35773E7C0AC8}"/>
    <dgm:cxn modelId="{F81FE15B-2FCF-43A1-ACF8-E50CCA624CCA}" srcId="{A2C735D8-FF79-403E-80BC-4D7E5D744104}" destId="{683F165D-24CC-4812-9279-5AF316FB0394}" srcOrd="1" destOrd="0" parTransId="{4BDB2E84-F46C-45CC-ADD5-890DF00B25EE}" sibTransId="{1A4A0CA0-B17A-420D-9864-EA9C636EBB03}"/>
    <dgm:cxn modelId="{4FE029DC-E0E4-4BE8-A21B-4E1C73B52C12}" type="presOf" srcId="{683F165D-24CC-4812-9279-5AF316FB0394}" destId="{E14D2102-DB85-4DC1-A613-BD4F3E813C56}" srcOrd="0" destOrd="0" presId="urn:microsoft.com/office/officeart/2005/8/layout/hierarchy1"/>
    <dgm:cxn modelId="{64984433-73A8-4578-8EC7-BF570008B413}" type="presOf" srcId="{824CF71F-2124-43F0-96BD-5D11316FF1FE}" destId="{A355AC77-4D33-4F58-95E5-011252471CE4}" srcOrd="0" destOrd="0" presId="urn:microsoft.com/office/officeart/2005/8/layout/hierarchy1"/>
    <dgm:cxn modelId="{2936F439-5B7B-456E-A917-8481A68AB990}" srcId="{A2C735D8-FF79-403E-80BC-4D7E5D744104}" destId="{A715CEAC-FE0C-40F9-AFB0-DF3434DA90B5}" srcOrd="2" destOrd="0" parTransId="{C355F714-410C-4D80-A331-48AAEC7CA206}" sibTransId="{0EECC51B-2D3B-4E57-B7EC-12C497FD09CA}"/>
    <dgm:cxn modelId="{91D586A3-DA3D-4A72-96D0-8E6D618CF87F}" srcId="{A2C735D8-FF79-403E-80BC-4D7E5D744104}" destId="{FAB51E47-7863-4E99-A64C-987C2D783B65}" srcOrd="4" destOrd="0" parTransId="{9CC284A7-E0C6-40DC-9EB1-A4866754CEBB}" sibTransId="{39DB4BFD-6BA5-4779-9528-77E261DEDFFF}"/>
    <dgm:cxn modelId="{43911007-4C95-415B-A0A5-2B2EC865BE36}" type="presParOf" srcId="{380A5E47-6E4D-4912-8489-F8CA75EEC060}" destId="{86A826B5-5B35-4756-A810-EC75C4CD20EA}" srcOrd="0" destOrd="0" presId="urn:microsoft.com/office/officeart/2005/8/layout/hierarchy1"/>
    <dgm:cxn modelId="{1BC6E18F-9ED1-4F67-B336-56DC1B71D684}" type="presParOf" srcId="{86A826B5-5B35-4756-A810-EC75C4CD20EA}" destId="{F5D3F64F-0754-4E64-BC14-12AAD86215CA}" srcOrd="0" destOrd="0" presId="urn:microsoft.com/office/officeart/2005/8/layout/hierarchy1"/>
    <dgm:cxn modelId="{504EDED7-56EE-4701-B145-6A9ED3D85117}" type="presParOf" srcId="{F5D3F64F-0754-4E64-BC14-12AAD86215CA}" destId="{45BF6607-78D8-4F62-ACD6-1C1FA233EF88}" srcOrd="0" destOrd="0" presId="urn:microsoft.com/office/officeart/2005/8/layout/hierarchy1"/>
    <dgm:cxn modelId="{4D398719-920C-46B6-93F7-D2495A2753C4}" type="presParOf" srcId="{F5D3F64F-0754-4E64-BC14-12AAD86215CA}" destId="{8F5DD300-2196-4139-A9D0-E3351F0D463D}" srcOrd="1" destOrd="0" presId="urn:microsoft.com/office/officeart/2005/8/layout/hierarchy1"/>
    <dgm:cxn modelId="{FED17C26-6F6C-4019-B3AC-AA461A349A60}" type="presParOf" srcId="{86A826B5-5B35-4756-A810-EC75C4CD20EA}" destId="{0749EFCB-94F5-48D9-AB07-7A29359368D6}" srcOrd="1" destOrd="0" presId="urn:microsoft.com/office/officeart/2005/8/layout/hierarchy1"/>
    <dgm:cxn modelId="{5228772A-9D61-4C67-9F0A-A2664BECD9F2}" type="presParOf" srcId="{380A5E47-6E4D-4912-8489-F8CA75EEC060}" destId="{2D5F0485-B3AD-4D7C-95B1-8964CC4234B7}" srcOrd="1" destOrd="0" presId="urn:microsoft.com/office/officeart/2005/8/layout/hierarchy1"/>
    <dgm:cxn modelId="{3F4B7E8F-5CB2-4F2C-9E96-2E74654A3367}" type="presParOf" srcId="{2D5F0485-B3AD-4D7C-95B1-8964CC4234B7}" destId="{C2BB0A71-1670-4100-9ADA-13C85C47468A}" srcOrd="0" destOrd="0" presId="urn:microsoft.com/office/officeart/2005/8/layout/hierarchy1"/>
    <dgm:cxn modelId="{39BAD194-A1BA-49BF-A633-9982A6FC9D3C}" type="presParOf" srcId="{C2BB0A71-1670-4100-9ADA-13C85C47468A}" destId="{9864E966-130D-47E4-9544-46CF092D3F6A}" srcOrd="0" destOrd="0" presId="urn:microsoft.com/office/officeart/2005/8/layout/hierarchy1"/>
    <dgm:cxn modelId="{CF38BB19-A5CC-47A4-9224-A25610AC469F}" type="presParOf" srcId="{C2BB0A71-1670-4100-9ADA-13C85C47468A}" destId="{E14D2102-DB85-4DC1-A613-BD4F3E813C56}" srcOrd="1" destOrd="0" presId="urn:microsoft.com/office/officeart/2005/8/layout/hierarchy1"/>
    <dgm:cxn modelId="{4933E895-6615-4086-B8A8-99E30101DC86}" type="presParOf" srcId="{2D5F0485-B3AD-4D7C-95B1-8964CC4234B7}" destId="{EE88C838-E639-47A8-8BB7-EBAC761753C1}" srcOrd="1" destOrd="0" presId="urn:microsoft.com/office/officeart/2005/8/layout/hierarchy1"/>
    <dgm:cxn modelId="{4CC03B03-5621-4D64-9371-B7D48E8693A0}" type="presParOf" srcId="{380A5E47-6E4D-4912-8489-F8CA75EEC060}" destId="{599EBCF3-576A-4F1B-9AD7-A6F3EDD819FF}" srcOrd="2" destOrd="0" presId="urn:microsoft.com/office/officeart/2005/8/layout/hierarchy1"/>
    <dgm:cxn modelId="{272499DC-D7E8-4A0F-847E-746773F15D2A}" type="presParOf" srcId="{599EBCF3-576A-4F1B-9AD7-A6F3EDD819FF}" destId="{1732E168-87E1-4277-919E-F66F040F9E5C}" srcOrd="0" destOrd="0" presId="urn:microsoft.com/office/officeart/2005/8/layout/hierarchy1"/>
    <dgm:cxn modelId="{621278D7-CEBA-415E-8C7F-64220E02F246}" type="presParOf" srcId="{1732E168-87E1-4277-919E-F66F040F9E5C}" destId="{70DB8D05-461D-49CC-A51E-922EDA1153E1}" srcOrd="0" destOrd="0" presId="urn:microsoft.com/office/officeart/2005/8/layout/hierarchy1"/>
    <dgm:cxn modelId="{6055C9F2-5920-407D-B3CA-C688B2BC3993}" type="presParOf" srcId="{1732E168-87E1-4277-919E-F66F040F9E5C}" destId="{34D70ED0-62E8-4BC2-B70F-6075BA365B38}" srcOrd="1" destOrd="0" presId="urn:microsoft.com/office/officeart/2005/8/layout/hierarchy1"/>
    <dgm:cxn modelId="{C27FBA2F-500B-460A-89E4-59BE62B3FE1F}" type="presParOf" srcId="{599EBCF3-576A-4F1B-9AD7-A6F3EDD819FF}" destId="{CD7BCF14-0DFA-4E2A-9925-C9FE60D760FB}" srcOrd="1" destOrd="0" presId="urn:microsoft.com/office/officeart/2005/8/layout/hierarchy1"/>
    <dgm:cxn modelId="{B24C0AF9-09FC-4900-878E-76DB166A0928}" type="presParOf" srcId="{380A5E47-6E4D-4912-8489-F8CA75EEC060}" destId="{51B076D7-CBF2-4404-B351-85CAC0943685}" srcOrd="3" destOrd="0" presId="urn:microsoft.com/office/officeart/2005/8/layout/hierarchy1"/>
    <dgm:cxn modelId="{75414DFB-6864-4197-BAC2-D9AB4654A129}" type="presParOf" srcId="{51B076D7-CBF2-4404-B351-85CAC0943685}" destId="{8F3DF0B8-84CB-4FE7-BD8D-048CDEC5AA34}" srcOrd="0" destOrd="0" presId="urn:microsoft.com/office/officeart/2005/8/layout/hierarchy1"/>
    <dgm:cxn modelId="{D84FDCDA-89E1-4047-AE32-D9B4E944EC78}" type="presParOf" srcId="{8F3DF0B8-84CB-4FE7-BD8D-048CDEC5AA34}" destId="{C52E51EA-054D-41E0-99FF-C425EF4E6677}" srcOrd="0" destOrd="0" presId="urn:microsoft.com/office/officeart/2005/8/layout/hierarchy1"/>
    <dgm:cxn modelId="{F0AB97D2-CB3E-4696-A141-86B9375247DF}" type="presParOf" srcId="{8F3DF0B8-84CB-4FE7-BD8D-048CDEC5AA34}" destId="{A355AC77-4D33-4F58-95E5-011252471CE4}" srcOrd="1" destOrd="0" presId="urn:microsoft.com/office/officeart/2005/8/layout/hierarchy1"/>
    <dgm:cxn modelId="{DAD371C9-F688-4B85-8BA2-DDC4FD58B74A}" type="presParOf" srcId="{51B076D7-CBF2-4404-B351-85CAC0943685}" destId="{15C68EC1-69E3-4306-93A7-5502984AFBA4}" srcOrd="1" destOrd="0" presId="urn:microsoft.com/office/officeart/2005/8/layout/hierarchy1"/>
    <dgm:cxn modelId="{13801FBA-FB2A-4EB3-AFB0-2A98D29015ED}" type="presParOf" srcId="{380A5E47-6E4D-4912-8489-F8CA75EEC060}" destId="{051F8EEF-1245-4AD1-96C4-6E58FE1846B9}" srcOrd="4" destOrd="0" presId="urn:microsoft.com/office/officeart/2005/8/layout/hierarchy1"/>
    <dgm:cxn modelId="{7AA17287-FD6F-4ADC-BE5A-D8EC39AE29CB}" type="presParOf" srcId="{051F8EEF-1245-4AD1-96C4-6E58FE1846B9}" destId="{4D6A2B36-A964-4F56-95BB-6EE790929F21}" srcOrd="0" destOrd="0" presId="urn:microsoft.com/office/officeart/2005/8/layout/hierarchy1"/>
    <dgm:cxn modelId="{1D113C42-D9E6-4A23-8548-B30A7B726194}" type="presParOf" srcId="{4D6A2B36-A964-4F56-95BB-6EE790929F21}" destId="{4BD458C4-8AE1-4BBD-A267-8650256F4D0F}" srcOrd="0" destOrd="0" presId="urn:microsoft.com/office/officeart/2005/8/layout/hierarchy1"/>
    <dgm:cxn modelId="{D9A2A965-447A-433A-A3B3-F4B7C2582381}" type="presParOf" srcId="{4D6A2B36-A964-4F56-95BB-6EE790929F21}" destId="{F27BD7D0-5C3F-4C6A-AFBE-2058431E4678}" srcOrd="1" destOrd="0" presId="urn:microsoft.com/office/officeart/2005/8/layout/hierarchy1"/>
    <dgm:cxn modelId="{46F0F8AC-59FA-41C7-93E9-3CBEEAFAD032}" type="presParOf" srcId="{051F8EEF-1245-4AD1-96C4-6E58FE1846B9}" destId="{CE1677B1-BA36-4EEE-AB8E-2034A16BD2D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0E7CF2-186D-4FBE-922F-A08ED748F799}" type="doc">
      <dgm:prSet loTypeId="urn:microsoft.com/office/officeart/2005/8/layout/orgChart1" loCatId="hierarchy" qsTypeId="urn:microsoft.com/office/officeart/2005/8/quickstyle/simple1#1" qsCatId="simple" csTypeId="urn:microsoft.com/office/officeart/2005/8/colors/accent1_2#1" csCatId="accent1" phldr="1"/>
      <dgm:spPr/>
    </dgm:pt>
    <dgm:pt modelId="{228146A4-B947-4C78-9321-88F342E45CF6}" type="pres">
      <dgm:prSet presAssocID="{5C0E7CF2-186D-4FBE-922F-A08ED748F79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</dgm:ptLst>
  <dgm:cxnLst>
    <dgm:cxn modelId="{4BA9917F-D54D-485D-87FC-51FA94820373}" type="presOf" srcId="{5C0E7CF2-186D-4FBE-922F-A08ED748F799}" destId="{228146A4-B947-4C78-9321-88F342E45CF6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4CCFE0-98AC-493F-AAB4-1981D9CC7064}" type="doc">
      <dgm:prSet loTypeId="urn:microsoft.com/office/officeart/2005/8/layout/pyramid1" loCatId="pyramid" qsTypeId="urn:microsoft.com/office/officeart/2005/8/quickstyle/simple1#2" qsCatId="simple" csTypeId="urn:microsoft.com/office/officeart/2005/8/colors/accent0_1" csCatId="mainScheme" phldr="1"/>
      <dgm:spPr/>
    </dgm:pt>
    <dgm:pt modelId="{DD86BDA4-76CD-45A3-BAD6-22472076CD5F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10%</a:t>
          </a:r>
          <a:endParaRPr lang="ru-RU" sz="2000" dirty="0">
            <a:solidFill>
              <a:schemeClr val="tx1"/>
            </a:solidFill>
          </a:endParaRPr>
        </a:p>
      </dgm:t>
    </dgm:pt>
    <dgm:pt modelId="{572DF85E-14DE-4B86-AF93-77A80E75BC98}" type="parTrans" cxnId="{FDFAB470-129A-4DA9-93F8-BD934DD0E551}">
      <dgm:prSet/>
      <dgm:spPr/>
      <dgm:t>
        <a:bodyPr/>
        <a:lstStyle/>
        <a:p>
          <a:endParaRPr lang="ru-RU"/>
        </a:p>
      </dgm:t>
    </dgm:pt>
    <dgm:pt modelId="{A8A161DD-664D-407D-B70D-B1F82AE1AE81}" type="sibTrans" cxnId="{FDFAB470-129A-4DA9-93F8-BD934DD0E551}">
      <dgm:prSet/>
      <dgm:spPr/>
      <dgm:t>
        <a:bodyPr/>
        <a:lstStyle/>
        <a:p>
          <a:endParaRPr lang="ru-RU"/>
        </a:p>
      </dgm:t>
    </dgm:pt>
    <dgm:pt modelId="{D85DE89F-27F3-46CA-B3B0-7CB9FD773DCA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dirty="0" smtClean="0"/>
            <a:t>40%</a:t>
          </a:r>
          <a:endParaRPr lang="ru-RU" sz="2000" dirty="0"/>
        </a:p>
      </dgm:t>
    </dgm:pt>
    <dgm:pt modelId="{684C63A4-65EF-4223-90DD-792C515D9F48}" type="parTrans" cxnId="{C4CCB91E-47EE-405E-897E-8539AC66FB42}">
      <dgm:prSet/>
      <dgm:spPr/>
      <dgm:t>
        <a:bodyPr/>
        <a:lstStyle/>
        <a:p>
          <a:endParaRPr lang="ru-RU"/>
        </a:p>
      </dgm:t>
    </dgm:pt>
    <dgm:pt modelId="{820F2C84-FF06-4403-8ECC-D442828689DD}" type="sibTrans" cxnId="{C4CCB91E-47EE-405E-897E-8539AC66FB42}">
      <dgm:prSet/>
      <dgm:spPr/>
      <dgm:t>
        <a:bodyPr/>
        <a:lstStyle/>
        <a:p>
          <a:endParaRPr lang="ru-RU"/>
        </a:p>
      </dgm:t>
    </dgm:pt>
    <dgm:pt modelId="{01E288C6-1C97-4CC3-A33F-F372DE88899F}">
      <dgm:prSet phldrT="[Текст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smtClean="0"/>
            <a:t>50%</a:t>
          </a:r>
          <a:endParaRPr lang="ru-RU" sz="1800" dirty="0"/>
        </a:p>
      </dgm:t>
    </dgm:pt>
    <dgm:pt modelId="{32711D18-27B7-48FC-9727-E1854783CD88}" type="parTrans" cxnId="{4B5AD086-43DD-44CA-92A2-9EB455396DDD}">
      <dgm:prSet/>
      <dgm:spPr/>
      <dgm:t>
        <a:bodyPr/>
        <a:lstStyle/>
        <a:p>
          <a:endParaRPr lang="ru-RU"/>
        </a:p>
      </dgm:t>
    </dgm:pt>
    <dgm:pt modelId="{8FDACD2A-D909-4F69-85BB-D4BF75DB585F}" type="sibTrans" cxnId="{4B5AD086-43DD-44CA-92A2-9EB455396DDD}">
      <dgm:prSet/>
      <dgm:spPr/>
      <dgm:t>
        <a:bodyPr/>
        <a:lstStyle/>
        <a:p>
          <a:endParaRPr lang="ru-RU"/>
        </a:p>
      </dgm:t>
    </dgm:pt>
    <dgm:pt modelId="{BF0FAEAD-CA44-4F02-8979-3765D8E22A9A}" type="pres">
      <dgm:prSet presAssocID="{0F4CCFE0-98AC-493F-AAB4-1981D9CC7064}" presName="Name0" presStyleCnt="0">
        <dgm:presLayoutVars>
          <dgm:dir/>
          <dgm:animLvl val="lvl"/>
          <dgm:resizeHandles val="exact"/>
        </dgm:presLayoutVars>
      </dgm:prSet>
      <dgm:spPr/>
    </dgm:pt>
    <dgm:pt modelId="{4C2E0963-7D63-41FC-9E7A-7951DE59D3C7}" type="pres">
      <dgm:prSet presAssocID="{DD86BDA4-76CD-45A3-BAD6-22472076CD5F}" presName="Name8" presStyleCnt="0"/>
      <dgm:spPr/>
    </dgm:pt>
    <dgm:pt modelId="{1C423673-AF6D-43F3-A64B-57D3CA5DCDE9}" type="pres">
      <dgm:prSet presAssocID="{DD86BDA4-76CD-45A3-BAD6-22472076CD5F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057C9E-92E7-4587-8110-9D4A949196DB}" type="pres">
      <dgm:prSet presAssocID="{DD86BDA4-76CD-45A3-BAD6-22472076CD5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3B78E3-F2AF-4D0D-9DB2-BAFB7FB443E7}" type="pres">
      <dgm:prSet presAssocID="{D85DE89F-27F3-46CA-B3B0-7CB9FD773DCA}" presName="Name8" presStyleCnt="0"/>
      <dgm:spPr/>
    </dgm:pt>
    <dgm:pt modelId="{F9FC3DCB-EE99-4D64-8063-D43DAA3E6F87}" type="pres">
      <dgm:prSet presAssocID="{D85DE89F-27F3-46CA-B3B0-7CB9FD773DCA}" presName="level" presStyleLbl="node1" presStyleIdx="1" presStyleCnt="3" custScaleY="7244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EE2C3D-4C5F-4E13-9033-8384209376E9}" type="pres">
      <dgm:prSet presAssocID="{D85DE89F-27F3-46CA-B3B0-7CB9FD773DC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900A34-225B-49E0-8B75-D9B2B5EEFA7C}" type="pres">
      <dgm:prSet presAssocID="{01E288C6-1C97-4CC3-A33F-F372DE88899F}" presName="Name8" presStyleCnt="0"/>
      <dgm:spPr/>
    </dgm:pt>
    <dgm:pt modelId="{BD9634F7-9BD6-4018-9502-BBC5F45B8639}" type="pres">
      <dgm:prSet presAssocID="{01E288C6-1C97-4CC3-A33F-F372DE88899F}" presName="level" presStyleLbl="node1" presStyleIdx="2" presStyleCnt="3" custScaleY="151125" custLinFactNeighborX="-2083" custLinFactNeighborY="-909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EBA6E2-C958-4A0F-8EE4-5A8B62076EFA}" type="pres">
      <dgm:prSet presAssocID="{01E288C6-1C97-4CC3-A33F-F372DE88899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93CAE2-EC26-4C6C-970F-6B01E8CE6447}" type="presOf" srcId="{D85DE89F-27F3-46CA-B3B0-7CB9FD773DCA}" destId="{F9FC3DCB-EE99-4D64-8063-D43DAA3E6F87}" srcOrd="0" destOrd="0" presId="urn:microsoft.com/office/officeart/2005/8/layout/pyramid1"/>
    <dgm:cxn modelId="{FDFAB470-129A-4DA9-93F8-BD934DD0E551}" srcId="{0F4CCFE0-98AC-493F-AAB4-1981D9CC7064}" destId="{DD86BDA4-76CD-45A3-BAD6-22472076CD5F}" srcOrd="0" destOrd="0" parTransId="{572DF85E-14DE-4B86-AF93-77A80E75BC98}" sibTransId="{A8A161DD-664D-407D-B70D-B1F82AE1AE81}"/>
    <dgm:cxn modelId="{4B5AD086-43DD-44CA-92A2-9EB455396DDD}" srcId="{0F4CCFE0-98AC-493F-AAB4-1981D9CC7064}" destId="{01E288C6-1C97-4CC3-A33F-F372DE88899F}" srcOrd="2" destOrd="0" parTransId="{32711D18-27B7-48FC-9727-E1854783CD88}" sibTransId="{8FDACD2A-D909-4F69-85BB-D4BF75DB585F}"/>
    <dgm:cxn modelId="{61903463-B62C-4E50-AD03-650FCE8D747A}" type="presOf" srcId="{D85DE89F-27F3-46CA-B3B0-7CB9FD773DCA}" destId="{35EE2C3D-4C5F-4E13-9033-8384209376E9}" srcOrd="1" destOrd="0" presId="urn:microsoft.com/office/officeart/2005/8/layout/pyramid1"/>
    <dgm:cxn modelId="{C4CCB91E-47EE-405E-897E-8539AC66FB42}" srcId="{0F4CCFE0-98AC-493F-AAB4-1981D9CC7064}" destId="{D85DE89F-27F3-46CA-B3B0-7CB9FD773DCA}" srcOrd="1" destOrd="0" parTransId="{684C63A4-65EF-4223-90DD-792C515D9F48}" sibTransId="{820F2C84-FF06-4403-8ECC-D442828689DD}"/>
    <dgm:cxn modelId="{B66F2E95-83F5-4C7A-A299-194F4C3C35AA}" type="presOf" srcId="{01E288C6-1C97-4CC3-A33F-F372DE88899F}" destId="{BD9634F7-9BD6-4018-9502-BBC5F45B8639}" srcOrd="0" destOrd="0" presId="urn:microsoft.com/office/officeart/2005/8/layout/pyramid1"/>
    <dgm:cxn modelId="{903C1ED3-39F7-45D4-B038-C58B6A36D29F}" type="presOf" srcId="{DD86BDA4-76CD-45A3-BAD6-22472076CD5F}" destId="{1C423673-AF6D-43F3-A64B-57D3CA5DCDE9}" srcOrd="0" destOrd="0" presId="urn:microsoft.com/office/officeart/2005/8/layout/pyramid1"/>
    <dgm:cxn modelId="{3668463B-6BFC-41DE-9B5E-2C02D496C24C}" type="presOf" srcId="{01E288C6-1C97-4CC3-A33F-F372DE88899F}" destId="{FFEBA6E2-C958-4A0F-8EE4-5A8B62076EFA}" srcOrd="1" destOrd="0" presId="urn:microsoft.com/office/officeart/2005/8/layout/pyramid1"/>
    <dgm:cxn modelId="{B5B02AA2-611D-4CFC-81A4-0DA7BD7D264F}" type="presOf" srcId="{0F4CCFE0-98AC-493F-AAB4-1981D9CC7064}" destId="{BF0FAEAD-CA44-4F02-8979-3765D8E22A9A}" srcOrd="0" destOrd="0" presId="urn:microsoft.com/office/officeart/2005/8/layout/pyramid1"/>
    <dgm:cxn modelId="{BBB162D7-CAAD-4A29-A03D-AE78F127C254}" type="presOf" srcId="{DD86BDA4-76CD-45A3-BAD6-22472076CD5F}" destId="{06057C9E-92E7-4587-8110-9D4A949196DB}" srcOrd="1" destOrd="0" presId="urn:microsoft.com/office/officeart/2005/8/layout/pyramid1"/>
    <dgm:cxn modelId="{19C3EF00-C896-4382-9697-519A4940663F}" type="presParOf" srcId="{BF0FAEAD-CA44-4F02-8979-3765D8E22A9A}" destId="{4C2E0963-7D63-41FC-9E7A-7951DE59D3C7}" srcOrd="0" destOrd="0" presId="urn:microsoft.com/office/officeart/2005/8/layout/pyramid1"/>
    <dgm:cxn modelId="{A1429302-5302-4759-99FA-3781C471EF26}" type="presParOf" srcId="{4C2E0963-7D63-41FC-9E7A-7951DE59D3C7}" destId="{1C423673-AF6D-43F3-A64B-57D3CA5DCDE9}" srcOrd="0" destOrd="0" presId="urn:microsoft.com/office/officeart/2005/8/layout/pyramid1"/>
    <dgm:cxn modelId="{746CAF16-7E9F-4812-8EE6-0C11293C17E4}" type="presParOf" srcId="{4C2E0963-7D63-41FC-9E7A-7951DE59D3C7}" destId="{06057C9E-92E7-4587-8110-9D4A949196DB}" srcOrd="1" destOrd="0" presId="urn:microsoft.com/office/officeart/2005/8/layout/pyramid1"/>
    <dgm:cxn modelId="{3B708D45-9292-4C24-BF0C-E42DC7EA6FB9}" type="presParOf" srcId="{BF0FAEAD-CA44-4F02-8979-3765D8E22A9A}" destId="{6B3B78E3-F2AF-4D0D-9DB2-BAFB7FB443E7}" srcOrd="1" destOrd="0" presId="urn:microsoft.com/office/officeart/2005/8/layout/pyramid1"/>
    <dgm:cxn modelId="{9596AE27-392A-4F5A-B0A0-79F616B360A8}" type="presParOf" srcId="{6B3B78E3-F2AF-4D0D-9DB2-BAFB7FB443E7}" destId="{F9FC3DCB-EE99-4D64-8063-D43DAA3E6F87}" srcOrd="0" destOrd="0" presId="urn:microsoft.com/office/officeart/2005/8/layout/pyramid1"/>
    <dgm:cxn modelId="{C8681B71-764F-46CA-9B94-4A7439476542}" type="presParOf" srcId="{6B3B78E3-F2AF-4D0D-9DB2-BAFB7FB443E7}" destId="{35EE2C3D-4C5F-4E13-9033-8384209376E9}" srcOrd="1" destOrd="0" presId="urn:microsoft.com/office/officeart/2005/8/layout/pyramid1"/>
    <dgm:cxn modelId="{35CBF7C6-0763-4690-8E81-8FFC9FDBBA03}" type="presParOf" srcId="{BF0FAEAD-CA44-4F02-8979-3765D8E22A9A}" destId="{53900A34-225B-49E0-8B75-D9B2B5EEFA7C}" srcOrd="2" destOrd="0" presId="urn:microsoft.com/office/officeart/2005/8/layout/pyramid1"/>
    <dgm:cxn modelId="{9CCE39F8-76AC-4088-8A5F-7386D6811E74}" type="presParOf" srcId="{53900A34-225B-49E0-8B75-D9B2B5EEFA7C}" destId="{BD9634F7-9BD6-4018-9502-BBC5F45B8639}" srcOrd="0" destOrd="0" presId="urn:microsoft.com/office/officeart/2005/8/layout/pyramid1"/>
    <dgm:cxn modelId="{251D766D-87E3-43FC-BFD8-C2225DDD4261}" type="presParOf" srcId="{53900A34-225B-49E0-8B75-D9B2B5EEFA7C}" destId="{FFEBA6E2-C958-4A0F-8EE4-5A8B62076EF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4CCFE0-98AC-493F-AAB4-1981D9CC7064}" type="doc">
      <dgm:prSet loTypeId="urn:microsoft.com/office/officeart/2005/8/layout/pyramid1" loCatId="pyramid" qsTypeId="urn:microsoft.com/office/officeart/2005/8/quickstyle/simple1#3" qsCatId="simple" csTypeId="urn:microsoft.com/office/officeart/2005/8/colors/accent0_1" csCatId="mainScheme" phldr="1"/>
      <dgm:spPr/>
    </dgm:pt>
    <dgm:pt modelId="{DD86BDA4-76CD-45A3-BAD6-22472076CD5F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10%</a:t>
          </a:r>
          <a:endParaRPr lang="ru-RU" sz="2000" dirty="0">
            <a:solidFill>
              <a:schemeClr val="tx1"/>
            </a:solidFill>
          </a:endParaRPr>
        </a:p>
      </dgm:t>
    </dgm:pt>
    <dgm:pt modelId="{572DF85E-14DE-4B86-AF93-77A80E75BC98}" type="parTrans" cxnId="{FDFAB470-129A-4DA9-93F8-BD934DD0E551}">
      <dgm:prSet/>
      <dgm:spPr/>
      <dgm:t>
        <a:bodyPr/>
        <a:lstStyle/>
        <a:p>
          <a:endParaRPr lang="ru-RU"/>
        </a:p>
      </dgm:t>
    </dgm:pt>
    <dgm:pt modelId="{A8A161DD-664D-407D-B70D-B1F82AE1AE81}" type="sibTrans" cxnId="{FDFAB470-129A-4DA9-93F8-BD934DD0E551}">
      <dgm:prSet/>
      <dgm:spPr/>
      <dgm:t>
        <a:bodyPr/>
        <a:lstStyle/>
        <a:p>
          <a:endParaRPr lang="ru-RU"/>
        </a:p>
      </dgm:t>
    </dgm:pt>
    <dgm:pt modelId="{D85DE89F-27F3-46CA-B3B0-7CB9FD773DCA}">
      <dgm:prSet phldrT="[Текст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dirty="0" smtClean="0"/>
            <a:t>25%</a:t>
          </a:r>
          <a:endParaRPr lang="ru-RU" sz="2000" dirty="0"/>
        </a:p>
      </dgm:t>
    </dgm:pt>
    <dgm:pt modelId="{684C63A4-65EF-4223-90DD-792C515D9F48}" type="parTrans" cxnId="{C4CCB91E-47EE-405E-897E-8539AC66FB42}">
      <dgm:prSet/>
      <dgm:spPr/>
      <dgm:t>
        <a:bodyPr/>
        <a:lstStyle/>
        <a:p>
          <a:endParaRPr lang="ru-RU"/>
        </a:p>
      </dgm:t>
    </dgm:pt>
    <dgm:pt modelId="{820F2C84-FF06-4403-8ECC-D442828689DD}" type="sibTrans" cxnId="{C4CCB91E-47EE-405E-897E-8539AC66FB42}">
      <dgm:prSet/>
      <dgm:spPr/>
      <dgm:t>
        <a:bodyPr/>
        <a:lstStyle/>
        <a:p>
          <a:endParaRPr lang="ru-RU"/>
        </a:p>
      </dgm:t>
    </dgm:pt>
    <dgm:pt modelId="{01E288C6-1C97-4CC3-A33F-F372DE88899F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dirty="0" smtClean="0"/>
            <a:t>65%</a:t>
          </a:r>
          <a:endParaRPr lang="ru-RU" sz="2000" dirty="0"/>
        </a:p>
      </dgm:t>
    </dgm:pt>
    <dgm:pt modelId="{32711D18-27B7-48FC-9727-E1854783CD88}" type="parTrans" cxnId="{4B5AD086-43DD-44CA-92A2-9EB455396DDD}">
      <dgm:prSet/>
      <dgm:spPr/>
      <dgm:t>
        <a:bodyPr/>
        <a:lstStyle/>
        <a:p>
          <a:endParaRPr lang="ru-RU"/>
        </a:p>
      </dgm:t>
    </dgm:pt>
    <dgm:pt modelId="{8FDACD2A-D909-4F69-85BB-D4BF75DB585F}" type="sibTrans" cxnId="{4B5AD086-43DD-44CA-92A2-9EB455396DDD}">
      <dgm:prSet/>
      <dgm:spPr/>
      <dgm:t>
        <a:bodyPr/>
        <a:lstStyle/>
        <a:p>
          <a:endParaRPr lang="ru-RU"/>
        </a:p>
      </dgm:t>
    </dgm:pt>
    <dgm:pt modelId="{BF0FAEAD-CA44-4F02-8979-3765D8E22A9A}" type="pres">
      <dgm:prSet presAssocID="{0F4CCFE0-98AC-493F-AAB4-1981D9CC7064}" presName="Name0" presStyleCnt="0">
        <dgm:presLayoutVars>
          <dgm:dir/>
          <dgm:animLvl val="lvl"/>
          <dgm:resizeHandles val="exact"/>
        </dgm:presLayoutVars>
      </dgm:prSet>
      <dgm:spPr/>
    </dgm:pt>
    <dgm:pt modelId="{4C2E0963-7D63-41FC-9E7A-7951DE59D3C7}" type="pres">
      <dgm:prSet presAssocID="{DD86BDA4-76CD-45A3-BAD6-22472076CD5F}" presName="Name8" presStyleCnt="0"/>
      <dgm:spPr/>
    </dgm:pt>
    <dgm:pt modelId="{1C423673-AF6D-43F3-A64B-57D3CA5DCDE9}" type="pres">
      <dgm:prSet presAssocID="{DD86BDA4-76CD-45A3-BAD6-22472076CD5F}" presName="level" presStyleLbl="node1" presStyleIdx="0" presStyleCnt="3" custScaleY="1071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057C9E-92E7-4587-8110-9D4A949196DB}" type="pres">
      <dgm:prSet presAssocID="{DD86BDA4-76CD-45A3-BAD6-22472076CD5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3B78E3-F2AF-4D0D-9DB2-BAFB7FB443E7}" type="pres">
      <dgm:prSet presAssocID="{D85DE89F-27F3-46CA-B3B0-7CB9FD773DCA}" presName="Name8" presStyleCnt="0"/>
      <dgm:spPr/>
    </dgm:pt>
    <dgm:pt modelId="{F9FC3DCB-EE99-4D64-8063-D43DAA3E6F87}" type="pres">
      <dgm:prSet presAssocID="{D85DE89F-27F3-46CA-B3B0-7CB9FD773DCA}" presName="level" presStyleLbl="node1" presStyleIdx="1" presStyleCnt="3" custScaleY="135426" custLinFactNeighborX="147" custLinFactNeighborY="456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EE2C3D-4C5F-4E13-9033-8384209376E9}" type="pres">
      <dgm:prSet presAssocID="{D85DE89F-27F3-46CA-B3B0-7CB9FD773DC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900A34-225B-49E0-8B75-D9B2B5EEFA7C}" type="pres">
      <dgm:prSet presAssocID="{01E288C6-1C97-4CC3-A33F-F372DE88899F}" presName="Name8" presStyleCnt="0"/>
      <dgm:spPr/>
    </dgm:pt>
    <dgm:pt modelId="{BD9634F7-9BD6-4018-9502-BBC5F45B8639}" type="pres">
      <dgm:prSet presAssocID="{01E288C6-1C97-4CC3-A33F-F372DE88899F}" presName="level" presStyleLbl="node1" presStyleIdx="2" presStyleCnt="3" custScaleY="203825" custLinFactNeighborX="-2041" custLinFactNeighborY="-249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EBA6E2-C958-4A0F-8EE4-5A8B62076EFA}" type="pres">
      <dgm:prSet presAssocID="{01E288C6-1C97-4CC3-A33F-F372DE88899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FAB470-129A-4DA9-93F8-BD934DD0E551}" srcId="{0F4CCFE0-98AC-493F-AAB4-1981D9CC7064}" destId="{DD86BDA4-76CD-45A3-BAD6-22472076CD5F}" srcOrd="0" destOrd="0" parTransId="{572DF85E-14DE-4B86-AF93-77A80E75BC98}" sibTransId="{A8A161DD-664D-407D-B70D-B1F82AE1AE81}"/>
    <dgm:cxn modelId="{0A8E2AF0-4EE6-4646-BC3F-39AB641C2BE7}" type="presOf" srcId="{01E288C6-1C97-4CC3-A33F-F372DE88899F}" destId="{BD9634F7-9BD6-4018-9502-BBC5F45B8639}" srcOrd="0" destOrd="0" presId="urn:microsoft.com/office/officeart/2005/8/layout/pyramid1"/>
    <dgm:cxn modelId="{4B5AD086-43DD-44CA-92A2-9EB455396DDD}" srcId="{0F4CCFE0-98AC-493F-AAB4-1981D9CC7064}" destId="{01E288C6-1C97-4CC3-A33F-F372DE88899F}" srcOrd="2" destOrd="0" parTransId="{32711D18-27B7-48FC-9727-E1854783CD88}" sibTransId="{8FDACD2A-D909-4F69-85BB-D4BF75DB585F}"/>
    <dgm:cxn modelId="{C4CCB91E-47EE-405E-897E-8539AC66FB42}" srcId="{0F4CCFE0-98AC-493F-AAB4-1981D9CC7064}" destId="{D85DE89F-27F3-46CA-B3B0-7CB9FD773DCA}" srcOrd="1" destOrd="0" parTransId="{684C63A4-65EF-4223-90DD-792C515D9F48}" sibTransId="{820F2C84-FF06-4403-8ECC-D442828689DD}"/>
    <dgm:cxn modelId="{5FB3B674-67F8-40E2-B25B-BCC2C0647096}" type="presOf" srcId="{DD86BDA4-76CD-45A3-BAD6-22472076CD5F}" destId="{06057C9E-92E7-4587-8110-9D4A949196DB}" srcOrd="1" destOrd="0" presId="urn:microsoft.com/office/officeart/2005/8/layout/pyramid1"/>
    <dgm:cxn modelId="{E75A19F8-ECAA-4370-BC44-A7136055043F}" type="presOf" srcId="{0F4CCFE0-98AC-493F-AAB4-1981D9CC7064}" destId="{BF0FAEAD-CA44-4F02-8979-3765D8E22A9A}" srcOrd="0" destOrd="0" presId="urn:microsoft.com/office/officeart/2005/8/layout/pyramid1"/>
    <dgm:cxn modelId="{743AEB45-FBF8-4C70-94AE-65DE280D875D}" type="presOf" srcId="{D85DE89F-27F3-46CA-B3B0-7CB9FD773DCA}" destId="{35EE2C3D-4C5F-4E13-9033-8384209376E9}" srcOrd="1" destOrd="0" presId="urn:microsoft.com/office/officeart/2005/8/layout/pyramid1"/>
    <dgm:cxn modelId="{2387847E-297E-41A4-8A2A-5C4085C71B0E}" type="presOf" srcId="{01E288C6-1C97-4CC3-A33F-F372DE88899F}" destId="{FFEBA6E2-C958-4A0F-8EE4-5A8B62076EFA}" srcOrd="1" destOrd="0" presId="urn:microsoft.com/office/officeart/2005/8/layout/pyramid1"/>
    <dgm:cxn modelId="{9B8DA280-50FA-489D-8A8A-68AC69E88830}" type="presOf" srcId="{D85DE89F-27F3-46CA-B3B0-7CB9FD773DCA}" destId="{F9FC3DCB-EE99-4D64-8063-D43DAA3E6F87}" srcOrd="0" destOrd="0" presId="urn:microsoft.com/office/officeart/2005/8/layout/pyramid1"/>
    <dgm:cxn modelId="{BCB6C5D6-EBB6-457B-933E-D4F6D7D7E49D}" type="presOf" srcId="{DD86BDA4-76CD-45A3-BAD6-22472076CD5F}" destId="{1C423673-AF6D-43F3-A64B-57D3CA5DCDE9}" srcOrd="0" destOrd="0" presId="urn:microsoft.com/office/officeart/2005/8/layout/pyramid1"/>
    <dgm:cxn modelId="{BE02FA31-8996-4A70-9244-AA387390C69F}" type="presParOf" srcId="{BF0FAEAD-CA44-4F02-8979-3765D8E22A9A}" destId="{4C2E0963-7D63-41FC-9E7A-7951DE59D3C7}" srcOrd="0" destOrd="0" presId="urn:microsoft.com/office/officeart/2005/8/layout/pyramid1"/>
    <dgm:cxn modelId="{59BDB7AC-B8A5-4BCC-81EA-E1238D4CC352}" type="presParOf" srcId="{4C2E0963-7D63-41FC-9E7A-7951DE59D3C7}" destId="{1C423673-AF6D-43F3-A64B-57D3CA5DCDE9}" srcOrd="0" destOrd="0" presId="urn:microsoft.com/office/officeart/2005/8/layout/pyramid1"/>
    <dgm:cxn modelId="{253EB7A2-91DF-4F58-BA8E-92BBB6958FC6}" type="presParOf" srcId="{4C2E0963-7D63-41FC-9E7A-7951DE59D3C7}" destId="{06057C9E-92E7-4587-8110-9D4A949196DB}" srcOrd="1" destOrd="0" presId="urn:microsoft.com/office/officeart/2005/8/layout/pyramid1"/>
    <dgm:cxn modelId="{3110F887-F56F-494F-8863-BFC164F3629A}" type="presParOf" srcId="{BF0FAEAD-CA44-4F02-8979-3765D8E22A9A}" destId="{6B3B78E3-F2AF-4D0D-9DB2-BAFB7FB443E7}" srcOrd="1" destOrd="0" presId="urn:microsoft.com/office/officeart/2005/8/layout/pyramid1"/>
    <dgm:cxn modelId="{677AA289-4121-4235-BADC-8DB6B7C543F9}" type="presParOf" srcId="{6B3B78E3-F2AF-4D0D-9DB2-BAFB7FB443E7}" destId="{F9FC3DCB-EE99-4D64-8063-D43DAA3E6F87}" srcOrd="0" destOrd="0" presId="urn:microsoft.com/office/officeart/2005/8/layout/pyramid1"/>
    <dgm:cxn modelId="{DFD68D84-501D-424E-8E06-BAA6C51ECAD6}" type="presParOf" srcId="{6B3B78E3-F2AF-4D0D-9DB2-BAFB7FB443E7}" destId="{35EE2C3D-4C5F-4E13-9033-8384209376E9}" srcOrd="1" destOrd="0" presId="urn:microsoft.com/office/officeart/2005/8/layout/pyramid1"/>
    <dgm:cxn modelId="{6B48FDAB-B96F-4945-B9C4-E996B3B12842}" type="presParOf" srcId="{BF0FAEAD-CA44-4F02-8979-3765D8E22A9A}" destId="{53900A34-225B-49E0-8B75-D9B2B5EEFA7C}" srcOrd="2" destOrd="0" presId="urn:microsoft.com/office/officeart/2005/8/layout/pyramid1"/>
    <dgm:cxn modelId="{FA02B785-D2B8-4C25-9F93-3324B1274BE7}" type="presParOf" srcId="{53900A34-225B-49E0-8B75-D9B2B5EEFA7C}" destId="{BD9634F7-9BD6-4018-9502-BBC5F45B8639}" srcOrd="0" destOrd="0" presId="urn:microsoft.com/office/officeart/2005/8/layout/pyramid1"/>
    <dgm:cxn modelId="{79F4BF8E-BB01-4978-BA44-0D595973D505}" type="presParOf" srcId="{53900A34-225B-49E0-8B75-D9B2B5EEFA7C}" destId="{FFEBA6E2-C958-4A0F-8EE4-5A8B62076EF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320897F-C335-4AAB-BB58-145E7A1D8599}" type="datetimeFigureOut">
              <a:rPr lang="ru-RU"/>
              <a:pPr>
                <a:defRPr/>
              </a:pPr>
              <a:t>23.06.2016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C969509-9753-4453-ACA4-4738B0455F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58AFFF-C09E-4464-B6BA-03A813D0C289}" type="slidenum">
              <a:rPr lang="ru-RU" smtClean="0"/>
              <a:pPr/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46CE59-C7B4-4CB3-B555-51D8838036F0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Безопасности формула есть</a:t>
            </a:r>
          </a:p>
          <a:p>
            <a:pPr eaLnBrk="1" hangingPunct="1"/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Надо видеть, предвидеть, учесть.</a:t>
            </a:r>
          </a:p>
          <a:p>
            <a:pPr eaLnBrk="1" hangingPunct="1"/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Но возможно - всё избежать,</a:t>
            </a:r>
          </a:p>
          <a:p>
            <a:pPr eaLnBrk="1" hangingPunct="1"/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А где надо – на помощь позвать</a:t>
            </a:r>
            <a:endParaRPr lang="ru-RU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27F6D7-8E3E-45EF-9351-B42FB88AAEF1}" type="slidenum">
              <a:rPr lang="ru-RU" smtClean="0"/>
              <a:pPr/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F999F78-6E41-4D5F-AEC2-CE458D1FF6A5}" type="slidenum">
              <a:rPr lang="ru-RU" smtClean="0"/>
              <a:pPr/>
              <a:t>22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60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1C23E0-EF12-4843-B81B-5D85462C5FDE}" type="slidenum">
              <a:rPr lang="ru-RU" smtClean="0"/>
              <a:pPr/>
              <a:t>27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81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22B8D16-A029-4028-B06D-A410ED062453}" type="slidenum">
              <a:rPr lang="ru-RU" smtClean="0"/>
              <a:pPr/>
              <a:t>28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552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F1C57A-32C7-4FB2-AF9F-38940AF3116A}" type="slidenum">
              <a:rPr lang="ru-RU" smtClean="0"/>
              <a:pPr/>
              <a:t>34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604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B47459-0574-459F-B96B-49302AA25DFB}" type="slidenum">
              <a:rPr lang="ru-RU" smtClean="0"/>
              <a:pPr/>
              <a:t>38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400B2-E4AD-4279-B368-74D297255D63}" type="datetimeFigureOut">
              <a:rPr lang="ru-RU"/>
              <a:pPr>
                <a:defRPr/>
              </a:pPr>
              <a:t>23.06.2016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9B407-D1C3-4E28-BF83-8878A68B84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0F985-DFD6-466B-BF74-FA149B1D867F}" type="datetimeFigureOut">
              <a:rPr lang="ru-RU"/>
              <a:pPr>
                <a:defRPr/>
              </a:pPr>
              <a:t>23.06.2016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EF34A-52ED-4AB7-9F17-CCCD7697C4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11F0D-F811-473B-9F5C-C66D41D23719}" type="datetimeFigureOut">
              <a:rPr lang="ru-RU"/>
              <a:pPr>
                <a:defRPr/>
              </a:pPr>
              <a:t>23.06.2016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EC177-41EC-4623-9AD0-2FAEF65810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E2216-EA04-4065-876C-93A970DD3184}" type="datetimeFigureOut">
              <a:rPr lang="ru-RU"/>
              <a:pPr>
                <a:defRPr/>
              </a:pPr>
              <a:t>23.06.2016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CF995-D4FC-4911-8102-62A5E15CF0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3ABAF-7B6C-4EA8-88F2-A5FFC88E7A10}" type="datetimeFigureOut">
              <a:rPr lang="ru-RU"/>
              <a:pPr>
                <a:defRPr/>
              </a:pPr>
              <a:t>23.06.2016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C901F-FBFF-4444-8C5E-1C7CAB35D7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D3924-94CF-4C1B-B5AB-1FB58BDDFFE4}" type="datetimeFigureOut">
              <a:rPr lang="ru-RU"/>
              <a:pPr>
                <a:defRPr/>
              </a:pPr>
              <a:t>23.06.2016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AD95D-5337-469A-879C-8DCE9DD8EB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934DC-1C30-4E3A-A05B-1450667C40F0}" type="datetimeFigureOut">
              <a:rPr lang="ru-RU"/>
              <a:pPr>
                <a:defRPr/>
              </a:pPr>
              <a:t>23.06.2016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859DC-25A6-4192-BED2-6C138B3D4B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A6E01-0005-404A-9070-A4B0BA903C41}" type="datetimeFigureOut">
              <a:rPr lang="ru-RU"/>
              <a:pPr>
                <a:defRPr/>
              </a:pPr>
              <a:t>23.06.2016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2072C-D53C-4B6E-8DEE-A29BD07EEE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636FE-1CF8-4594-A32E-AA66E0DB1777}" type="datetimeFigureOut">
              <a:rPr lang="ru-RU"/>
              <a:pPr>
                <a:defRPr/>
              </a:pPr>
              <a:t>23.06.2016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9EF2C-431C-45F1-AA26-4ECC836ADC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59A14-549D-4341-B22E-2C265B8010D0}" type="datetimeFigureOut">
              <a:rPr lang="ru-RU"/>
              <a:pPr>
                <a:defRPr/>
              </a:pPr>
              <a:t>23.06.2016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30AF8-F1E7-45FF-BA93-978918B3DA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ndAc>
      <p:endSnd/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DF909-F75B-4BCF-92B1-063B1FDFA23E}" type="datetimeFigureOut">
              <a:rPr lang="ru-RU"/>
              <a:pPr>
                <a:defRPr/>
              </a:pPr>
              <a:t>23.06.2016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1784F-E130-4ABE-9305-F421DADF17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ndAc>
      <p:endSnd/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76747D9-D2C3-437A-9B00-79DC6B642BB8}" type="datetimeFigureOut">
              <a:rPr lang="ru-RU"/>
              <a:pPr>
                <a:defRPr/>
              </a:pPr>
              <a:t>23.06.2016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E3BFEEA-5F4C-40DC-887C-A9816B4678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>
    <p:sndAc>
      <p:endSnd/>
    </p:sndAc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17%20&#1085;&#1086;&#1103;&#1073;&#1088;&#1103;\&#1084;&#1091;&#1079;\88438319243686%20(1)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emf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90;&#1091;&#1090;&#1091;&#1073;\Desktop\17%20&#1085;&#1086;&#1103;&#1073;&#1088;&#1103;\&#1084;&#1091;&#1079;\88438319243686%20(1).mp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3"/>
          <p:cNvSpPr>
            <a:spLocks noGrp="1"/>
          </p:cNvSpPr>
          <p:nvPr>
            <p:ph type="body" idx="1"/>
          </p:nvPr>
        </p:nvSpPr>
        <p:spPr>
          <a:xfrm>
            <a:off x="457200" y="2708275"/>
            <a:ext cx="8229600" cy="3417888"/>
          </a:xfrm>
        </p:spPr>
        <p:txBody>
          <a:bodyPr/>
          <a:lstStyle/>
          <a:p>
            <a:pPr algn="ctr">
              <a:buFont typeface="Arial" charset="0"/>
              <a:buNone/>
            </a:pPr>
            <a:endParaRPr lang="ru-RU" b="1" smtClean="0">
              <a:solidFill>
                <a:schemeClr val="accent2"/>
              </a:solidFill>
              <a:latin typeface="Arial" charset="0"/>
            </a:endParaRPr>
          </a:p>
          <a:p>
            <a:pPr algn="ctr">
              <a:buFont typeface="Arial" charset="0"/>
              <a:buNone/>
            </a:pPr>
            <a:endParaRPr lang="ru-RU" b="1" smtClean="0">
              <a:solidFill>
                <a:srgbClr val="FA2A14"/>
              </a:solidFill>
              <a:latin typeface="Arial" charset="0"/>
            </a:endParaRPr>
          </a:p>
          <a:p>
            <a:endParaRPr lang="ru-RU" sz="2400" b="1" smtClean="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14338" name="AutoShape 4" descr="Пергамент"/>
          <p:cNvSpPr>
            <a:spLocks noChangeArrowheads="1"/>
          </p:cNvSpPr>
          <p:nvPr/>
        </p:nvSpPr>
        <p:spPr bwMode="auto">
          <a:xfrm>
            <a:off x="571500" y="1785938"/>
            <a:ext cx="8423275" cy="4078287"/>
          </a:xfrm>
          <a:prstGeom prst="horizontalScroll">
            <a:avLst>
              <a:gd name="adj" fmla="val 125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buFont typeface="Arial" charset="0"/>
              <a:buNone/>
            </a:pPr>
            <a:endParaRPr lang="ru-RU" sz="1600" b="1">
              <a:solidFill>
                <a:schemeClr val="hlink"/>
              </a:solidFill>
            </a:endParaRPr>
          </a:p>
          <a:p>
            <a:pPr algn="ctr">
              <a:buFont typeface="Arial" charset="0"/>
              <a:buNone/>
            </a:pPr>
            <a:endParaRPr lang="ru-RU" sz="1600" b="1">
              <a:solidFill>
                <a:schemeClr val="hlink"/>
              </a:solidFill>
            </a:endParaRPr>
          </a:p>
          <a:p>
            <a:pPr algn="ctr">
              <a:buFont typeface="Arial" charset="0"/>
              <a:buNone/>
            </a:pPr>
            <a:endParaRPr lang="ru-RU" sz="1600" b="1">
              <a:solidFill>
                <a:schemeClr val="hlink"/>
              </a:solidFill>
            </a:endParaRPr>
          </a:p>
          <a:p>
            <a:pPr algn="ctr">
              <a:buFont typeface="Arial" charset="0"/>
              <a:buNone/>
            </a:pPr>
            <a:r>
              <a:rPr lang="ru-RU" sz="1600" b="1">
                <a:solidFill>
                  <a:schemeClr val="hlink"/>
                </a:solidFill>
              </a:rPr>
              <a:t>ПЕДАГОГА </a:t>
            </a:r>
            <a:r>
              <a:rPr lang="en-US" sz="1600" b="1">
                <a:solidFill>
                  <a:schemeClr val="hlink"/>
                </a:solidFill>
              </a:rPr>
              <a:t>I</a:t>
            </a:r>
            <a:r>
              <a:rPr lang="ru-RU" sz="1600" b="1">
                <a:solidFill>
                  <a:schemeClr val="hlink"/>
                </a:solidFill>
              </a:rPr>
              <a:t> КВАЛИФИКАЦИОННОЙ КАТЕГОРИИ</a:t>
            </a:r>
          </a:p>
          <a:p>
            <a:pPr algn="ctr">
              <a:buFont typeface="Arial" charset="0"/>
              <a:buNone/>
            </a:pPr>
            <a:endParaRPr lang="ru-RU" sz="1600" b="1">
              <a:solidFill>
                <a:schemeClr val="hlink"/>
              </a:solidFill>
            </a:endParaRPr>
          </a:p>
          <a:p>
            <a:pPr algn="ctr">
              <a:buFont typeface="Arial" charset="0"/>
              <a:buNone/>
            </a:pPr>
            <a:r>
              <a:rPr lang="ru-RU" sz="1600" b="1">
                <a:solidFill>
                  <a:srgbClr val="FA2A14"/>
                </a:solidFill>
              </a:rPr>
              <a:t>ТУТУБАЛИНОЙ СВЕТЛАНЫ ВЛАДИМИРОВНЫ </a:t>
            </a:r>
          </a:p>
          <a:p>
            <a:pPr algn="ctr">
              <a:buFont typeface="Arial" charset="0"/>
              <a:buNone/>
            </a:pPr>
            <a:endParaRPr lang="ru-RU" sz="1600" b="1">
              <a:solidFill>
                <a:schemeClr val="hlink"/>
              </a:solidFill>
            </a:endParaRPr>
          </a:p>
          <a:p>
            <a:pPr algn="ctr">
              <a:buFont typeface="Arial" charset="0"/>
              <a:buNone/>
            </a:pPr>
            <a:r>
              <a:rPr lang="ru-RU" sz="1600" b="1">
                <a:solidFill>
                  <a:schemeClr val="hlink"/>
                </a:solidFill>
              </a:rPr>
              <a:t>МАДОУ ДЕТСКИЙ САД № 3 «ТОПОЛЁК»</a:t>
            </a:r>
          </a:p>
          <a:p>
            <a:pPr algn="ctr">
              <a:buFont typeface="Arial" charset="0"/>
              <a:buNone/>
            </a:pPr>
            <a:endParaRPr lang="ru-RU" sz="1600" b="1">
              <a:solidFill>
                <a:schemeClr val="hlink"/>
              </a:solidFill>
            </a:endParaRPr>
          </a:p>
          <a:p>
            <a:pPr algn="ctr">
              <a:buFont typeface="Arial" charset="0"/>
              <a:buNone/>
            </a:pPr>
            <a:r>
              <a:rPr lang="ru-RU" sz="1600" b="1">
                <a:solidFill>
                  <a:schemeClr val="hlink"/>
                </a:solidFill>
              </a:rPr>
              <a:t>г. ТУРИНСК</a:t>
            </a: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1403350" y="2625725"/>
            <a:ext cx="69135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FF0000"/>
                </a:solidFill>
                <a:latin typeface="Times New Roman" pitchFamily="18" charset="0"/>
              </a:rPr>
              <a:t>ОБОБЩЕНИЕ ОПЫТА</a:t>
            </a:r>
          </a:p>
        </p:txBody>
      </p:sp>
      <p:pic>
        <p:nvPicPr>
          <p:cNvPr id="7" name="88438319243686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трелка вниз 2"/>
          <p:cNvSpPr/>
          <p:nvPr/>
        </p:nvSpPr>
        <p:spPr>
          <a:xfrm>
            <a:off x="2643188" y="3714750"/>
            <a:ext cx="485775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Стрелка вправо 3"/>
          <p:cNvSpPr/>
          <p:nvPr/>
        </p:nvSpPr>
        <p:spPr>
          <a:xfrm>
            <a:off x="5286375" y="3000375"/>
            <a:ext cx="906463" cy="461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6357938" y="3714750"/>
            <a:ext cx="485775" cy="906463"/>
          </a:xfrm>
          <a:prstGeom prst="downArrow">
            <a:avLst>
              <a:gd name="adj1" fmla="val 4022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4286250" y="3714750"/>
            <a:ext cx="484188" cy="9064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3071813" y="3000375"/>
            <a:ext cx="979487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631" name="AutoShape 4" descr="Пергамент"/>
          <p:cNvSpPr>
            <a:spLocks noGrp="1" noChangeArrowheads="1"/>
          </p:cNvSpPr>
          <p:nvPr>
            <p:ph type="title"/>
          </p:nvPr>
        </p:nvSpPr>
        <p:spPr>
          <a:xfrm>
            <a:off x="1571625" y="1643063"/>
            <a:ext cx="5857875" cy="11430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</a:ln>
        </p:spPr>
        <p:txBody>
          <a:bodyPr wrap="none"/>
          <a:lstStyle/>
          <a:p>
            <a:pPr eaLnBrk="1" hangingPunct="1"/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Программа «Спутник безопасности</a:t>
            </a:r>
            <a:r>
              <a:rPr lang="ru-RU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3492500" y="1341438"/>
            <a:ext cx="647700" cy="358775"/>
          </a:xfrm>
        </p:spPr>
        <p:txBody>
          <a:bodyPr/>
          <a:lstStyle/>
          <a:p>
            <a:pPr eaLnBrk="1" hangingPunct="1"/>
            <a:endParaRPr lang="ru-RU" sz="2000" smtClean="0">
              <a:solidFill>
                <a:schemeClr val="bg1"/>
              </a:solidFill>
            </a:endParaRPr>
          </a:p>
        </p:txBody>
      </p:sp>
      <p:sp>
        <p:nvSpPr>
          <p:cNvPr id="27650" name="AutoShape 4" descr="Пергамент"/>
          <p:cNvSpPr>
            <a:spLocks noChangeArrowheads="1"/>
          </p:cNvSpPr>
          <p:nvPr/>
        </p:nvSpPr>
        <p:spPr bwMode="auto">
          <a:xfrm>
            <a:off x="3348038" y="2276475"/>
            <a:ext cx="2016125" cy="1368425"/>
          </a:xfrm>
          <a:prstGeom prst="horizont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интеграция</a:t>
            </a:r>
          </a:p>
        </p:txBody>
      </p:sp>
      <p:sp>
        <p:nvSpPr>
          <p:cNvPr id="27651" name="AutoShape 4" descr="Пергамент"/>
          <p:cNvSpPr>
            <a:spLocks noChangeArrowheads="1"/>
          </p:cNvSpPr>
          <p:nvPr/>
        </p:nvSpPr>
        <p:spPr bwMode="auto">
          <a:xfrm>
            <a:off x="4319588" y="3622675"/>
            <a:ext cx="2089150" cy="1368425"/>
          </a:xfrm>
          <a:prstGeom prst="horizont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системность</a:t>
            </a:r>
            <a:endParaRPr lang="ru-RU" sz="1600">
              <a:latin typeface="Bookman Old Style" pitchFamily="18" charset="0"/>
            </a:endParaRPr>
          </a:p>
        </p:txBody>
      </p:sp>
      <p:sp>
        <p:nvSpPr>
          <p:cNvPr id="27652" name="AutoShape 4" descr="Пергамент"/>
          <p:cNvSpPr>
            <a:spLocks noChangeArrowheads="1"/>
          </p:cNvSpPr>
          <p:nvPr/>
        </p:nvSpPr>
        <p:spPr bwMode="auto">
          <a:xfrm>
            <a:off x="684213" y="4797425"/>
            <a:ext cx="2371725" cy="1368425"/>
          </a:xfrm>
          <a:prstGeom prst="horizont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природосообразности</a:t>
            </a:r>
          </a:p>
        </p:txBody>
      </p:sp>
      <p:sp>
        <p:nvSpPr>
          <p:cNvPr id="27653" name="AutoShape 4" descr="Пергамент"/>
          <p:cNvSpPr>
            <a:spLocks noChangeArrowheads="1"/>
          </p:cNvSpPr>
          <p:nvPr/>
        </p:nvSpPr>
        <p:spPr bwMode="auto">
          <a:xfrm>
            <a:off x="6659563" y="4819650"/>
            <a:ext cx="2339975" cy="1368425"/>
          </a:xfrm>
          <a:prstGeom prst="horizont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учет условий</a:t>
            </a:r>
          </a:p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 местности и сезонности</a:t>
            </a:r>
          </a:p>
          <a:p>
            <a:pPr algn="ctr"/>
            <a:endParaRPr lang="ru-RU" sz="1600" b="1">
              <a:latin typeface="Bookman Old Style" pitchFamily="18" charset="0"/>
            </a:endParaRPr>
          </a:p>
        </p:txBody>
      </p:sp>
      <p:sp>
        <p:nvSpPr>
          <p:cNvPr id="27654" name="AutoShape 4" descr="Пергамент"/>
          <p:cNvSpPr>
            <a:spLocks noChangeArrowheads="1"/>
          </p:cNvSpPr>
          <p:nvPr/>
        </p:nvSpPr>
        <p:spPr bwMode="auto">
          <a:xfrm>
            <a:off x="3492500" y="5229225"/>
            <a:ext cx="2735263" cy="1368425"/>
          </a:xfrm>
          <a:prstGeom prst="horizont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преемственность взаимодействия</a:t>
            </a:r>
          </a:p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с ребенком в ДОО и семье, </a:t>
            </a:r>
          </a:p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начальным образованием</a:t>
            </a:r>
            <a:endParaRPr lang="ru-RU" sz="1600"/>
          </a:p>
        </p:txBody>
      </p:sp>
      <p:sp>
        <p:nvSpPr>
          <p:cNvPr id="20" name="AutoShape 4" descr="Пергамент"/>
          <p:cNvSpPr>
            <a:spLocks noGrp="1" noChangeArrowheads="1"/>
          </p:cNvSpPr>
          <p:nvPr>
            <p:ph idx="1"/>
          </p:nvPr>
        </p:nvSpPr>
        <p:spPr>
          <a:xfrm>
            <a:off x="2627313" y="981075"/>
            <a:ext cx="4570412" cy="1479550"/>
          </a:xfrm>
          <a:prstGeom prst="horizontalScroll">
            <a:avLst>
              <a:gd name="adj" fmla="val 125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  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ПРИНЦИПЫ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6" name="AutoShape 4" descr="Пергамент"/>
          <p:cNvSpPr>
            <a:spLocks noChangeArrowheads="1"/>
          </p:cNvSpPr>
          <p:nvPr/>
        </p:nvSpPr>
        <p:spPr bwMode="auto">
          <a:xfrm>
            <a:off x="6732588" y="2752725"/>
            <a:ext cx="1871662" cy="1368425"/>
          </a:xfrm>
          <a:prstGeom prst="horizont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научности</a:t>
            </a:r>
            <a:endParaRPr lang="ru-RU" sz="140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7" name="AutoShape 4" descr="Пергамент"/>
          <p:cNvSpPr>
            <a:spLocks noChangeArrowheads="1"/>
          </p:cNvSpPr>
          <p:nvPr/>
        </p:nvSpPr>
        <p:spPr bwMode="auto">
          <a:xfrm>
            <a:off x="611188" y="2706688"/>
            <a:ext cx="2133600" cy="1368425"/>
          </a:xfrm>
          <a:prstGeom prst="horizont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последовательности</a:t>
            </a:r>
            <a:r>
              <a:rPr lang="ru-RU" b="1"/>
              <a:t> </a:t>
            </a:r>
            <a:endParaRPr lang="ru-RU" b="1">
              <a:solidFill>
                <a:srgbClr val="FF6699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AutoShape 4" descr="Пергамент"/>
          <p:cNvSpPr>
            <a:spLocks noGrp="1" noChangeArrowheads="1"/>
          </p:cNvSpPr>
          <p:nvPr>
            <p:ph idx="1"/>
          </p:nvPr>
        </p:nvSpPr>
        <p:spPr>
          <a:xfrm>
            <a:off x="1476375" y="2781300"/>
            <a:ext cx="4391025" cy="3887788"/>
          </a:xfrm>
          <a:prstGeom prst="horizont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</a:ln>
        </p:spPr>
        <p:txBody>
          <a:bodyPr wrap="none" anchor="ctr"/>
          <a:lstStyle/>
          <a:p>
            <a:pPr marL="0" indent="0" eaLnBrk="1" hangingPunct="1">
              <a:buFont typeface="Arial" charset="0"/>
              <a:buNone/>
            </a:pPr>
            <a:r>
              <a:rPr lang="ru-RU" sz="1400" i="1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словесные методы ,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 -метод сравнения,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 -активные методы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-практические методы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 -исследовательский 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  -информационно- рецептивный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 - включение в деятельность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-динамичность (интеграция задач в разных 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видах деятельности), 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-психологическая  комфортность. 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 -принцип занимательности 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600" smtClean="0"/>
              <a:t> </a:t>
            </a:r>
            <a:endParaRPr lang="ru-RU" sz="1800" smtClean="0"/>
          </a:p>
        </p:txBody>
      </p:sp>
      <p:sp>
        <p:nvSpPr>
          <p:cNvPr id="28674" name="AutoShape 4" descr="Пергамент"/>
          <p:cNvSpPr>
            <a:spLocks noGrp="1" noChangeArrowheads="1"/>
          </p:cNvSpPr>
          <p:nvPr>
            <p:ph type="title"/>
          </p:nvPr>
        </p:nvSpPr>
        <p:spPr>
          <a:xfrm>
            <a:off x="2051050" y="1700213"/>
            <a:ext cx="3816350" cy="1143000"/>
          </a:xfrm>
          <a:prstGeom prst="horizont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</a:ln>
        </p:spPr>
        <p:txBody>
          <a:bodyPr wrap="none"/>
          <a:lstStyle/>
          <a:p>
            <a:pPr eaLnBrk="1" hangingPunct="1"/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методы и приёмы</a:t>
            </a:r>
            <a:endParaRPr lang="ru-RU" sz="2800" b="1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/>
          <p:cNvGraphicFramePr>
            <a:graphicFrameLocks noGrp="1"/>
          </p:cNvGraphicFramePr>
          <p:nvPr>
            <p:ph idx="1"/>
          </p:nvPr>
        </p:nvGraphicFramePr>
        <p:xfrm>
          <a:off x="457200" y="2276475"/>
          <a:ext cx="8229600" cy="438785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43200"/>
                <a:gridCol w="2743200"/>
                <a:gridCol w="2743200"/>
              </a:tblGrid>
              <a:tr h="864096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Компоненты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развивающей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среды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Функциональная роль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Формы и методы работы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4741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Участок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для прогулки.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1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60020" algn="l"/>
                        </a:tabLs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познавательная;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60020" algn="l"/>
                        </a:tabLs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формирование практических навыков;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60020" algn="l"/>
                        </a:tabLs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выработка навыков безопасного поведения;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60020" algn="l"/>
                        </a:tabLs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организация наблюдений за поведением носителей нормы.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тренировочная зона по правилам дорожного движения. Проведения игр-тренингов по соблюдению правил дорожного движения;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игры;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выделение объектов на участке, требующих соблюдения определённых правил. Установка этих правил.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66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4286256"/>
            <a:ext cx="2355850" cy="1765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712" name="AutoShape 4" descr="Пергамент"/>
          <p:cNvSpPr>
            <a:spLocks noChangeArrowheads="1"/>
          </p:cNvSpPr>
          <p:nvPr/>
        </p:nvSpPr>
        <p:spPr bwMode="auto">
          <a:xfrm>
            <a:off x="2660650" y="1052513"/>
            <a:ext cx="4103688" cy="1368425"/>
          </a:xfrm>
          <a:prstGeom prst="horizontalScroll">
            <a:avLst>
              <a:gd name="adj" fmla="val 125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1600" b="1">
                <a:solidFill>
                  <a:srgbClr val="FF0000"/>
                </a:solidFill>
              </a:rPr>
              <a:t>Построение развивающей среды.</a:t>
            </a:r>
            <a:r>
              <a:rPr lang="ru-RU" sz="1600"/>
              <a:t/>
            </a:r>
            <a:br>
              <a:rPr lang="ru-RU" sz="1600"/>
            </a:br>
            <a:endParaRPr lang="ru-RU" sz="1600">
              <a:solidFill>
                <a:srgbClr val="FF0000"/>
              </a:solidFill>
            </a:endParaRPr>
          </a:p>
        </p:txBody>
      </p:sp>
      <p:pic>
        <p:nvPicPr>
          <p:cNvPr id="26641" name="Picture 2" descr="G:\фотографии детей  старшая грДЕТ САД\акция водитель и пешеход\SDC1098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4929198"/>
            <a:ext cx="2381266" cy="1785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23850" y="2060575"/>
          <a:ext cx="8015288" cy="406241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64248"/>
                <a:gridCol w="2032000"/>
                <a:gridCol w="1718310"/>
              </a:tblGrid>
              <a:tr h="1729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Компоненты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развивающей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Функциональная роль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Формы и методы работы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293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Развивающая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среда в 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группе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60020" algn="l"/>
                        </a:tabLs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познавательная;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60020" algn="l"/>
                        </a:tabLs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формирование представлений о последствиях нарушения правил;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60020" algn="l"/>
                        </a:tabLs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включение в активную практическую деятельность;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60020" algn="l"/>
                        </a:tabLs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организация наблюдений за поведением носителей нормы.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игры;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макеты;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тематические выставки детских работ;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чтение художественной и энциклопедической литературы;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-поисково-познавательная деятельность.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6" name="Picture 2" descr="H:\DCIM\100PHOTO\SAM_5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00438"/>
            <a:ext cx="3214710" cy="2411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H:\DCIM\100PHOTO\SAM_5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1301" y="4714884"/>
            <a:ext cx="3143271" cy="2357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95288" y="1916113"/>
          <a:ext cx="7704137" cy="420528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23809"/>
                <a:gridCol w="2523809"/>
                <a:gridCol w="2657238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Компоненты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развивающей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Функциональная роль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Формы и методы работы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727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Музыкальный</a:t>
                      </a:r>
                      <a:r>
                        <a:rPr lang="ru-RU" sz="11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зал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60020" algn="l"/>
                        </a:tabLs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эстетическая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60020" algn="l"/>
                          <a:tab pos="457200" algn="l"/>
                        </a:tabLs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познавательная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60020" algn="l"/>
                        </a:tabLs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оздоровительная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проведение праздников;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родительские собрания по проблемам безопасности.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подвижные игры;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упражнения, имитирующие правила поведения при опасной ситуации.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8687" name="Объект 3" descr="E:\ДОУ 3 развлечение\DSC05158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3429000"/>
            <a:ext cx="3744913" cy="2663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55650" y="1844675"/>
          <a:ext cx="7416800" cy="452596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06395"/>
                <a:gridCol w="2606395"/>
                <a:gridCol w="2204033"/>
              </a:tblGrid>
              <a:tr h="10370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Компоненты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развивающей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Функциональная роль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Формы и методы работы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881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Приёмная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60020" algn="l"/>
                        </a:tabLs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познавательная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60020" algn="l"/>
                        </a:tabLs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эстетическая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60020" algn="l"/>
                        </a:tabLs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информационная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информационный стенд для родителей;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выставки детских работ.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27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3887788"/>
            <a:ext cx="3414712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9800" y="3887788"/>
            <a:ext cx="2881313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57200" y="1844675"/>
          <a:ext cx="7931150" cy="44211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87164"/>
                <a:gridCol w="2787164"/>
                <a:gridCol w="2356896"/>
              </a:tblGrid>
              <a:tr h="587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Компоненты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развивающей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Функциональная роль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Формы и методы работы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887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Уголок для 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родителей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60020" algn="l"/>
                        </a:tabLs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познавательная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160020" algn="l"/>
                        </a:tabLs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информационная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методические рекомендации;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выставки совместных работ детей и родителей;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брошюры по безопасности.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07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929066"/>
            <a:ext cx="2870200" cy="2152650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3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3071810"/>
            <a:ext cx="3000375" cy="2249488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3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4143380"/>
            <a:ext cx="2638425" cy="1979613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57200" y="1600200"/>
          <a:ext cx="7931150" cy="3960813"/>
        </p:xfrm>
        <a:graphic>
          <a:graphicData uri="http://schemas.openxmlformats.org/drawingml/2006/table">
            <a:tbl>
              <a:tblPr/>
              <a:tblGrid>
                <a:gridCol w="2787650"/>
                <a:gridCol w="4970488"/>
                <a:gridCol w="173012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Мини центры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Оснащение, основное оборудование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</a:tr>
              <a:tr h="3589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центр «Безопасность дошколенка»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Макеты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Запрещающие знаки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Настольно-печатные игры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Дидактические игры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Макеты машин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др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</a:tr>
            </a:tbl>
          </a:graphicData>
        </a:graphic>
      </p:graphicFrame>
      <p:sp>
        <p:nvSpPr>
          <p:cNvPr id="34831" name="AutoShape 4" descr="Пергамент"/>
          <p:cNvSpPr>
            <a:spLocks noChangeArrowheads="1"/>
          </p:cNvSpPr>
          <p:nvPr/>
        </p:nvSpPr>
        <p:spPr bwMode="auto">
          <a:xfrm>
            <a:off x="1835150" y="188913"/>
            <a:ext cx="6665913" cy="1368425"/>
          </a:xfrm>
          <a:prstGeom prst="horizont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и содержание развивающей среды в группе</a:t>
            </a:r>
            <a:r>
              <a:rPr lang="ru-RU" sz="1600"/>
              <a:t>.</a:t>
            </a:r>
          </a:p>
        </p:txBody>
      </p:sp>
      <p:pic>
        <p:nvPicPr>
          <p:cNvPr id="31760" name="Picture 2" descr="G:\фотографии детей  старшая грДЕТ САД\фото пдд\SAM_43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3" y="2442725"/>
            <a:ext cx="2679698" cy="20102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61" name="Picture 2" descr="C:\Users\111\Desktop\фото\SAM_49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4429132"/>
            <a:ext cx="2616202" cy="1962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62" name="Picture 3" descr="C:\Users\111\Desktop\фото\SAM_497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1220" y="4286256"/>
            <a:ext cx="2876543" cy="2157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63" name="Picture 2" descr="G:\фото подгот группа\фото1\SAM_497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3238" y="2952750"/>
            <a:ext cx="2952750" cy="36242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57200" y="1600200"/>
          <a:ext cx="7283450" cy="3744913"/>
        </p:xfrm>
        <a:graphic>
          <a:graphicData uri="http://schemas.openxmlformats.org/drawingml/2006/table">
            <a:tbl>
              <a:tblPr/>
              <a:tblGrid>
                <a:gridCol w="3641725"/>
                <a:gridCol w="364172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Мини центры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Оснащение, основное оборудование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</a:tr>
              <a:tr h="3373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Центр книги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Библиотека. (Для расширения знаний безопасного поведения у нас активно используется художественное слово. Художественная литература (рассказы, стихи, загадки) по безопасности, образно объясняет поведение на улице, этим самым расширяя жизненный опыт ребенка, знакомит их с предметами и явлениями, выходящими за рамки личного, непосредственного опыта дошкольников, для закрепления полученных ранее знаний.)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Набор иллюстраций, плакатов.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Книги по данной тематике.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Энциклопедическая литература.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Картины о труде взрослых. 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Картинки и иллюстрации к разделам рабочей программы.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</a:tr>
            </a:tbl>
          </a:graphicData>
        </a:graphic>
      </p:graphicFrame>
      <p:pic>
        <p:nvPicPr>
          <p:cNvPr id="3278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8" y="3214688"/>
            <a:ext cx="3951287" cy="3409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ctrTitle"/>
          </p:nvPr>
        </p:nvSpPr>
        <p:spPr>
          <a:xfrm>
            <a:off x="4929188" y="2857500"/>
            <a:ext cx="3786187" cy="3000375"/>
          </a:xfrm>
        </p:spPr>
        <p:txBody>
          <a:bodyPr/>
          <a:lstStyle/>
          <a:p>
            <a:pPr algn="l">
              <a:spcBef>
                <a:spcPct val="50000"/>
              </a:spcBef>
            </a:pPr>
            <a:r>
              <a:rPr lang="ru-RU" sz="2800" b="1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sz="2000" b="1" smtClean="0">
                <a:solidFill>
                  <a:schemeClr val="hlink"/>
                </a:solidFill>
                <a:latin typeface="Times New Roman" pitchFamily="18" charset="0"/>
              </a:rPr>
              <a:t>Образование:  средне – специальное,</a:t>
            </a:r>
            <a:br>
              <a:rPr lang="ru-RU" sz="2000" b="1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2000" b="1" smtClean="0">
                <a:solidFill>
                  <a:schemeClr val="hlink"/>
                </a:solidFill>
                <a:latin typeface="Times New Roman" pitchFamily="18" charset="0"/>
              </a:rPr>
              <a:t> Ирбитское педучилище,  1992год.</a:t>
            </a:r>
            <a:br>
              <a:rPr lang="ru-RU" sz="2000" b="1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2000" b="1" smtClean="0">
                <a:solidFill>
                  <a:schemeClr val="hlink"/>
                </a:solidFill>
                <a:latin typeface="Times New Roman" pitchFamily="18" charset="0"/>
              </a:rPr>
              <a:t>Стаж работы: 23 года;</a:t>
            </a:r>
            <a:br>
              <a:rPr lang="ru-RU" sz="2000" b="1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2000" b="1" smtClean="0">
                <a:solidFill>
                  <a:schemeClr val="hlink"/>
                </a:solidFill>
                <a:latin typeface="Times New Roman" pitchFamily="18" charset="0"/>
              </a:rPr>
              <a:t>Стаж в данном учреждении: </a:t>
            </a:r>
            <a:br>
              <a:rPr lang="ru-RU" sz="2000" b="1" smtClean="0">
                <a:solidFill>
                  <a:schemeClr val="hlink"/>
                </a:solidFill>
                <a:latin typeface="Times New Roman" pitchFamily="18" charset="0"/>
              </a:rPr>
            </a:br>
            <a:r>
              <a:rPr lang="ru-RU" sz="2000" b="1" smtClean="0">
                <a:solidFill>
                  <a:schemeClr val="hlink"/>
                </a:solidFill>
                <a:latin typeface="Times New Roman" pitchFamily="18" charset="0"/>
              </a:rPr>
              <a:t>19 лет </a:t>
            </a:r>
            <a:r>
              <a:rPr lang="ru-RU" sz="2800" b="1" smtClean="0">
                <a:solidFill>
                  <a:schemeClr val="hlink"/>
                </a:solidFill>
                <a:latin typeface="Times New Roman" pitchFamily="18" charset="0"/>
              </a:rPr>
              <a:t/>
            </a:r>
            <a:br>
              <a:rPr lang="ru-RU" sz="2800" b="1" smtClean="0">
                <a:solidFill>
                  <a:schemeClr val="hlink"/>
                </a:solidFill>
                <a:latin typeface="Times New Roman" pitchFamily="18" charset="0"/>
              </a:rPr>
            </a:br>
            <a:endParaRPr lang="ru-RU" sz="2800" smtClean="0">
              <a:solidFill>
                <a:srgbClr val="7030A0"/>
              </a:solidFill>
            </a:endParaRPr>
          </a:p>
        </p:txBody>
      </p:sp>
      <p:sp>
        <p:nvSpPr>
          <p:cNvPr id="1536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250" y="188913"/>
            <a:ext cx="7392988" cy="1785937"/>
          </a:xfrm>
        </p:spPr>
        <p:txBody>
          <a:bodyPr/>
          <a:lstStyle/>
          <a:p>
            <a:pPr algn="r" eaLnBrk="1" hangingPunct="1"/>
            <a:endParaRPr lang="ru-RU" sz="1800" b="1" smtClean="0">
              <a:solidFill>
                <a:srgbClr val="000066"/>
              </a:solidFill>
            </a:endParaRPr>
          </a:p>
          <a:p>
            <a:pPr algn="r" eaLnBrk="1" hangingPunct="1"/>
            <a:endParaRPr lang="ru-RU" sz="2000" b="1" smtClean="0">
              <a:solidFill>
                <a:srgbClr val="002060"/>
              </a:solidFill>
            </a:endParaRPr>
          </a:p>
        </p:txBody>
      </p:sp>
      <p:pic>
        <p:nvPicPr>
          <p:cNvPr id="5" name="Picture 1" descr="C:\Users\тутуб\Desktop\Снимок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3286124"/>
            <a:ext cx="2643206" cy="2699685"/>
          </a:xfrm>
          <a:prstGeom prst="foldedCorner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accent6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57200" y="1600200"/>
          <a:ext cx="7283450" cy="3744913"/>
        </p:xfrm>
        <a:graphic>
          <a:graphicData uri="http://schemas.openxmlformats.org/drawingml/2006/table">
            <a:tbl>
              <a:tblPr/>
              <a:tblGrid>
                <a:gridCol w="3641725"/>
                <a:gridCol w="364172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Мини центры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Оснащение, основное оборудование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</a:tr>
              <a:tr h="3373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Центр художественного  творчества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Центр ОЭД « Мир вокруг нас»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Поделки из бумаги.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Рисунки.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Папки с образцами рисования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Трафарты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Мелки , краски, карандаши и др.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</a:tr>
            </a:tbl>
          </a:graphicData>
        </a:graphic>
      </p:graphicFrame>
      <p:pic>
        <p:nvPicPr>
          <p:cNvPr id="33804" name="Picture 2" descr="C:\Users\миша\Desktop\Новая папка (3)\SAM_39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429000"/>
            <a:ext cx="3051175" cy="2289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0418" name="Picture 2" descr="E:\фото подгот группа\фото1\SAM_4971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547664" y="2708920"/>
            <a:ext cx="257175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57200" y="1600200"/>
          <a:ext cx="7283450" cy="3744913"/>
        </p:xfrm>
        <a:graphic>
          <a:graphicData uri="http://schemas.openxmlformats.org/drawingml/2006/table">
            <a:tbl>
              <a:tblPr/>
              <a:tblGrid>
                <a:gridCol w="3641725"/>
                <a:gridCol w="364172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Мини центры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Оснащение, основное оборудование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</a:tr>
              <a:tr h="3373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Центр игротека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Настольно-печатные игры. Большое значение в формировании основ безопасности несут дидактические игры. Основная цель таких игр - дать детям знания, привить навык правильного поведения на улицах и дорогах. Мы пополняем свой уголок безопасности как магазинными играми, так и изготавливаем сами. Требования к своим играм, это конечно же эстетичность, прочность, разнообразие.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Дидактические игры.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Лото.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Профессии.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Ассоциации.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Дорожные знаки и д.п.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</a:tr>
            </a:tbl>
          </a:graphicData>
        </a:graphic>
      </p:graphicFrame>
      <p:pic>
        <p:nvPicPr>
          <p:cNvPr id="368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4964809"/>
            <a:ext cx="2357422" cy="18931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6877" name="Picture 2" descr="C:\Users\111\Desktop\фото\SAM_49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32737"/>
            <a:ext cx="2571768" cy="19298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1" y="3643314"/>
            <a:ext cx="2381268" cy="17859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2928934"/>
            <a:ext cx="2286016" cy="17145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57200" y="1600200"/>
          <a:ext cx="7859713" cy="3744913"/>
        </p:xfrm>
        <a:graphic>
          <a:graphicData uri="http://schemas.openxmlformats.org/drawingml/2006/table">
            <a:tbl>
              <a:tblPr/>
              <a:tblGrid>
                <a:gridCol w="3641725"/>
                <a:gridCol w="4217988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Мини центры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Оснащение, основное оборудование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</a:tr>
              <a:tr h="3373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Центр конструирования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Лего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Конструкторы разных видов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Деревянный конструктор.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Схемы построек.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</a:tr>
            </a:tbl>
          </a:graphicData>
        </a:graphic>
      </p:graphicFrame>
      <p:pic>
        <p:nvPicPr>
          <p:cNvPr id="37900" name="Picture 3" descr="E:\фото ДС\ajnj2\SAM_39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500306"/>
            <a:ext cx="2579688" cy="19335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901" name="Picture 3" descr="G:\фото подгот группа\под гр инженерная школа\SAM_476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4857760"/>
            <a:ext cx="2524084" cy="1893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902" name="Picture 6" descr="G:\фотографии детей  старшая грДЕТ САД\акция водитель и пешеход\SDC109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860130"/>
            <a:ext cx="2663826" cy="19978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904" name="Picture 4" descr="C:\Users\111\Desktop\фото\SAM_499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24" y="2571744"/>
            <a:ext cx="2592387" cy="19446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57200" y="1600200"/>
          <a:ext cx="7283450" cy="37433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41576"/>
                <a:gridCol w="3641576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Мини центры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Оснащение, основное оборудование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727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Центр</a:t>
                      </a:r>
                      <a:r>
                        <a:rPr lang="ru-RU" sz="18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« Патриот»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Глобус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Флаг РФ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Фотография президента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Альбом « Моя малая Родина»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Открытки « Туринск»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Энциклопедии, книги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Книга « Мир и человек»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4828" name="Picture 2" descr="G:\фото подгот группа\фото1\SAM_49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2636838"/>
            <a:ext cx="3192462" cy="2393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57200" y="1600200"/>
          <a:ext cx="7283450" cy="37433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41576"/>
                <a:gridCol w="3641576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Мини центры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Оснащение, основное оборудование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72706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Arial" pitchFamily="34" charset="0"/>
                        <a:buNone/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Центр</a:t>
                      </a:r>
                      <a:r>
                        <a:rPr lang="ru-RU" sz="18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природы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Поделки 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Книги о природе ( по временам</a:t>
                      </a:r>
                      <a:r>
                        <a:rPr lang="ru-RU" sz="11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года)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1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Дидактические пособия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1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Игры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1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Календарь природы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1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Наборы муляжей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1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Альбомы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5852" name="Picture 2" descr="G:\фото подгот группа\фото1\SAM_49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2997200"/>
            <a:ext cx="2808287" cy="2106613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5853" name="Picture 3" descr="G:\фото подгот группа\фото1\SAM_49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4049713"/>
            <a:ext cx="2592388" cy="1944687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57200" y="1600200"/>
          <a:ext cx="7283450" cy="37433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41576"/>
                <a:gridCol w="3641576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Мини центры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Оснащение, основное оборудование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727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Центр театра»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Пальчиковый 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театр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Театры</a:t>
                      </a:r>
                      <a:r>
                        <a:rPr lang="ru-RU" sz="11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сказкам (разных видов)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1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Маски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Шапочки героев различных сказок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994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9939" y="4619228"/>
            <a:ext cx="2520950" cy="1889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49" name="Picture 2" descr="G:\фото подгот группа\фото1\SAM_49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4008" y="2780928"/>
            <a:ext cx="2292350" cy="17192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50" name="Picture 3" descr="G:\фото подгот группа\фото1\SAM_496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2430463"/>
            <a:ext cx="2184400" cy="29130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3071802" y="4786322"/>
            <a:ext cx="2610967" cy="18143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AutoShape 4" descr="Пергамент"/>
          <p:cNvSpPr>
            <a:spLocks noChangeArrowheads="1"/>
          </p:cNvSpPr>
          <p:nvPr/>
        </p:nvSpPr>
        <p:spPr bwMode="auto">
          <a:xfrm>
            <a:off x="500063" y="3929063"/>
            <a:ext cx="3000375" cy="2571750"/>
          </a:xfrm>
          <a:prstGeom prst="downArrow">
            <a:avLst>
              <a:gd name="adj1" fmla="val 50000"/>
              <a:gd name="adj2" fmla="val 500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Работа с детьми</a:t>
            </a:r>
          </a:p>
        </p:txBody>
      </p:sp>
      <p:sp>
        <p:nvSpPr>
          <p:cNvPr id="44034" name="AutoShape 4" descr="Пергамент"/>
          <p:cNvSpPr>
            <a:spLocks noChangeArrowheads="1"/>
          </p:cNvSpPr>
          <p:nvPr/>
        </p:nvSpPr>
        <p:spPr bwMode="auto">
          <a:xfrm>
            <a:off x="3078163" y="3221038"/>
            <a:ext cx="3065462" cy="2422525"/>
          </a:xfrm>
          <a:prstGeom prst="downArrow">
            <a:avLst>
              <a:gd name="adj1" fmla="val 50000"/>
              <a:gd name="adj2" fmla="val 500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Работа с педагогами</a:t>
            </a:r>
          </a:p>
        </p:txBody>
      </p:sp>
      <p:sp>
        <p:nvSpPr>
          <p:cNvPr id="44035" name="AutoShape 4" descr="Пергамент"/>
          <p:cNvSpPr>
            <a:spLocks noChangeArrowheads="1"/>
          </p:cNvSpPr>
          <p:nvPr/>
        </p:nvSpPr>
        <p:spPr bwMode="auto">
          <a:xfrm>
            <a:off x="5727700" y="4071938"/>
            <a:ext cx="2735263" cy="2020887"/>
          </a:xfrm>
          <a:prstGeom prst="downArrow">
            <a:avLst>
              <a:gd name="adj1" fmla="val 50000"/>
              <a:gd name="adj2" fmla="val 500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Работа с родителями</a:t>
            </a:r>
          </a:p>
        </p:txBody>
      </p:sp>
      <p:sp>
        <p:nvSpPr>
          <p:cNvPr id="44036" name="AutoShape 4" descr="Пергамент"/>
          <p:cNvSpPr>
            <a:spLocks noChangeArrowheads="1"/>
          </p:cNvSpPr>
          <p:nvPr/>
        </p:nvSpPr>
        <p:spPr bwMode="auto">
          <a:xfrm>
            <a:off x="1187450" y="1989138"/>
            <a:ext cx="5905500" cy="1368425"/>
          </a:xfrm>
          <a:prstGeom prst="horizont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Формирование основ безопасности жизнедеятельности </a:t>
            </a:r>
            <a:br>
              <a:rPr 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детей осуществляется в разных направлениях</a:t>
            </a:r>
            <a:endParaRPr lang="ru-RU" sz="28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/>
          </p:nvPr>
        </p:nvSpPr>
        <p:spPr>
          <a:xfrm>
            <a:off x="7077075" y="2420938"/>
            <a:ext cx="612775" cy="311150"/>
          </a:xfrm>
        </p:spPr>
        <p:txBody>
          <a:bodyPr/>
          <a:lstStyle/>
          <a:p>
            <a:pPr eaLnBrk="1" hangingPunct="1"/>
            <a:endParaRPr lang="ru-RU" sz="800" smtClean="0"/>
          </a:p>
        </p:txBody>
      </p:sp>
      <p:sp>
        <p:nvSpPr>
          <p:cNvPr id="4" name="AutoShape 4" descr="Пергамент"/>
          <p:cNvSpPr>
            <a:spLocks noGrp="1" noChangeArrowheads="1"/>
          </p:cNvSpPr>
          <p:nvPr>
            <p:ph idx="1"/>
          </p:nvPr>
        </p:nvSpPr>
        <p:spPr>
          <a:xfrm>
            <a:off x="1403350" y="1557338"/>
            <a:ext cx="6372225" cy="1511300"/>
          </a:xfrm>
          <a:prstGeom prst="horizontalScroll">
            <a:avLst>
              <a:gd name="adj" fmla="val 125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ru-RU" sz="2000" b="1" dirty="0" smtClean="0">
                <a:solidFill>
                  <a:srgbClr val="FF0000"/>
                </a:solidFill>
              </a:rPr>
              <a:t>Формы организации работы с детьми </a:t>
            </a:r>
            <a:r>
              <a:rPr lang="ru-RU" sz="2000" b="1" dirty="0">
                <a:solidFill>
                  <a:srgbClr val="FF0000"/>
                </a:solidFill>
              </a:rPr>
              <a:t>по </a:t>
            </a:r>
            <a:r>
              <a:rPr lang="ru-RU" sz="2000" b="1" dirty="0" smtClean="0">
                <a:solidFill>
                  <a:srgbClr val="FF0000"/>
                </a:solidFill>
              </a:rPr>
              <a:t>формированию</a:t>
            </a:r>
          </a:p>
          <a:p>
            <a:pPr marL="0" indent="0" algn="ctr" eaLnBrk="1" hangingPunct="1">
              <a:buFont typeface="Arial" charset="0"/>
              <a:buNone/>
              <a:defRPr/>
            </a:pP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основ безопасности </a:t>
            </a:r>
            <a:r>
              <a:rPr lang="ru-RU" sz="2000" b="1" dirty="0" smtClean="0">
                <a:solidFill>
                  <a:srgbClr val="FF0000"/>
                </a:solidFill>
              </a:rPr>
              <a:t>жизнедеятельности 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45059" name="AutoShape 4" descr="Пергамент"/>
          <p:cNvSpPr>
            <a:spLocks noChangeArrowheads="1"/>
          </p:cNvSpPr>
          <p:nvPr/>
        </p:nvSpPr>
        <p:spPr bwMode="auto">
          <a:xfrm>
            <a:off x="214313" y="2714625"/>
            <a:ext cx="2735262" cy="1368425"/>
          </a:xfrm>
          <a:prstGeom prst="curvedRightArrow">
            <a:avLst>
              <a:gd name="adj1" fmla="val 25000"/>
              <a:gd name="adj2" fmla="val 50000"/>
              <a:gd name="adj3" fmla="val 25004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Занятия,</a:t>
            </a:r>
          </a:p>
          <a:p>
            <a:pPr algn="ctr"/>
            <a:r>
              <a:rPr lang="ru-RU" sz="1600" b="1">
                <a:latin typeface="Bookman Old Style" pitchFamily="18" charset="0"/>
              </a:rPr>
              <a:t>презентации</a:t>
            </a:r>
          </a:p>
        </p:txBody>
      </p:sp>
      <p:sp>
        <p:nvSpPr>
          <p:cNvPr id="45060" name="AutoShape 4" descr="Пергамент"/>
          <p:cNvSpPr>
            <a:spLocks noChangeArrowheads="1"/>
          </p:cNvSpPr>
          <p:nvPr/>
        </p:nvSpPr>
        <p:spPr bwMode="auto">
          <a:xfrm>
            <a:off x="285750" y="4143375"/>
            <a:ext cx="2735263" cy="1368425"/>
          </a:xfrm>
          <a:prstGeom prst="downArrowCallout">
            <a:avLst>
              <a:gd name="adj1" fmla="val 25004"/>
              <a:gd name="adj2" fmla="val 25004"/>
              <a:gd name="adj3" fmla="val 25000"/>
              <a:gd name="adj4" fmla="val 6497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Сюжетно –ролевые,</a:t>
            </a:r>
          </a:p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 дидактические игры</a:t>
            </a:r>
            <a:endParaRPr lang="ru-RU" sz="1600" b="1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61" name="AutoShape 4" descr="Пергамент"/>
          <p:cNvSpPr>
            <a:spLocks noChangeArrowheads="1"/>
          </p:cNvSpPr>
          <p:nvPr/>
        </p:nvSpPr>
        <p:spPr bwMode="auto">
          <a:xfrm>
            <a:off x="314325" y="5489575"/>
            <a:ext cx="2797175" cy="1368425"/>
          </a:xfrm>
          <a:prstGeom prst="curvedRightArrow">
            <a:avLst>
              <a:gd name="adj1" fmla="val 25000"/>
              <a:gd name="adj2" fmla="val 50000"/>
              <a:gd name="adj3" fmla="val 25002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Развлечения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,</a:t>
            </a:r>
            <a:endParaRPr lang="ru-RU" sz="1600" u="sng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викторины</a:t>
            </a:r>
            <a:endParaRPr lang="ru-RU" sz="1600" b="1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62" name="AutoShape 4" descr="Пергамент"/>
          <p:cNvSpPr>
            <a:spLocks noChangeArrowheads="1"/>
          </p:cNvSpPr>
          <p:nvPr/>
        </p:nvSpPr>
        <p:spPr bwMode="auto">
          <a:xfrm>
            <a:off x="6408738" y="5489575"/>
            <a:ext cx="2735262" cy="1368425"/>
          </a:xfrm>
          <a:prstGeom prst="curvedLeftArrow">
            <a:avLst>
              <a:gd name="adj1" fmla="val 25000"/>
              <a:gd name="adj2" fmla="val 50000"/>
              <a:gd name="adj3" fmla="val 25004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Игровые тренинги</a:t>
            </a:r>
            <a:endParaRPr lang="ru-RU" sz="1600" b="1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63" name="AutoShape 4" descr="Пергамент"/>
          <p:cNvSpPr>
            <a:spLocks noChangeArrowheads="1"/>
          </p:cNvSpPr>
          <p:nvPr/>
        </p:nvSpPr>
        <p:spPr bwMode="auto">
          <a:xfrm>
            <a:off x="6408738" y="2714625"/>
            <a:ext cx="2735262" cy="1368425"/>
          </a:xfrm>
          <a:prstGeom prst="curvedLeftArrow">
            <a:avLst>
              <a:gd name="adj1" fmla="val 25000"/>
              <a:gd name="adj2" fmla="val 50000"/>
              <a:gd name="adj3" fmla="val 25004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Прогулки</a:t>
            </a:r>
          </a:p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Экскурсии</a:t>
            </a:r>
            <a:endParaRPr lang="ru-RU" sz="1600" b="1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64" name="AutoShape 4" descr="Пергамент"/>
          <p:cNvSpPr>
            <a:spLocks noChangeArrowheads="1"/>
          </p:cNvSpPr>
          <p:nvPr/>
        </p:nvSpPr>
        <p:spPr bwMode="auto">
          <a:xfrm>
            <a:off x="6072188" y="4143375"/>
            <a:ext cx="2735262" cy="1368425"/>
          </a:xfrm>
          <a:prstGeom prst="downArrowCallout">
            <a:avLst>
              <a:gd name="adj1" fmla="val 25004"/>
              <a:gd name="adj2" fmla="val 25004"/>
              <a:gd name="adj3" fmla="val 25000"/>
              <a:gd name="adj4" fmla="val 6497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Беседы</a:t>
            </a:r>
            <a:endParaRPr lang="ru-RU" sz="1600" b="1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65" name="AutoShape 4" descr="Пергамент"/>
          <p:cNvSpPr>
            <a:spLocks noChangeArrowheads="1"/>
          </p:cNvSpPr>
          <p:nvPr/>
        </p:nvSpPr>
        <p:spPr bwMode="auto">
          <a:xfrm>
            <a:off x="3286125" y="3000375"/>
            <a:ext cx="2735263" cy="1368425"/>
          </a:xfrm>
          <a:prstGeom prst="downArrow">
            <a:avLst>
              <a:gd name="adj1" fmla="val 50000"/>
              <a:gd name="adj2" fmla="val 50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Ситуативные задачи</a:t>
            </a:r>
          </a:p>
        </p:txBody>
      </p:sp>
      <p:sp>
        <p:nvSpPr>
          <p:cNvPr id="45066" name="AutoShape 4" descr="Пергамент"/>
          <p:cNvSpPr>
            <a:spLocks noChangeArrowheads="1"/>
          </p:cNvSpPr>
          <p:nvPr/>
        </p:nvSpPr>
        <p:spPr bwMode="auto">
          <a:xfrm>
            <a:off x="3435350" y="5407025"/>
            <a:ext cx="2735263" cy="1368425"/>
          </a:xfrm>
          <a:prstGeom prst="downArrow">
            <a:avLst>
              <a:gd name="adj1" fmla="val 50000"/>
              <a:gd name="adj2" fmla="val 50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Педагогические ситуации</a:t>
            </a:r>
            <a:endParaRPr lang="ru-RU" sz="1600" b="1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850" y="1414463"/>
            <a:ext cx="8229600" cy="4525962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ru-RU" dirty="0"/>
          </a:p>
        </p:txBody>
      </p:sp>
      <p:sp>
        <p:nvSpPr>
          <p:cNvPr id="4" name="AutoShape 4" descr="Пергамент"/>
          <p:cNvSpPr>
            <a:spLocks noGrp="1" noChangeArrowheads="1"/>
          </p:cNvSpPr>
          <p:nvPr>
            <p:ph type="title"/>
          </p:nvPr>
        </p:nvSpPr>
        <p:spPr>
          <a:xfrm>
            <a:off x="2000250" y="571500"/>
            <a:ext cx="3000375" cy="1143000"/>
          </a:xfrm>
          <a:prstGeom prst="horizontalScroll">
            <a:avLst>
              <a:gd name="adj" fmla="val 125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/>
          <a:lstStyle/>
          <a:p>
            <a:pPr eaLnBrk="1" hangingPunct="1">
              <a:defRPr/>
            </a:pPr>
            <a:r>
              <a:rPr lang="ru-RU" sz="1600" b="1" dirty="0" smtClean="0">
                <a:solidFill>
                  <a:srgbClr val="FF0000"/>
                </a:solidFill>
              </a:rPr>
              <a:t>Учебная деятельность</a:t>
            </a:r>
            <a:endParaRPr lang="ru-RU" sz="1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47107" name="AutoShape 4" descr="Пергамент"/>
          <p:cNvSpPr>
            <a:spLocks noChangeArrowheads="1"/>
          </p:cNvSpPr>
          <p:nvPr/>
        </p:nvSpPr>
        <p:spPr bwMode="auto">
          <a:xfrm>
            <a:off x="142875" y="1357313"/>
            <a:ext cx="4105275" cy="2592387"/>
          </a:xfrm>
          <a:prstGeom prst="horizontalScroll">
            <a:avLst>
              <a:gd name="adj" fmla="val 125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Важна для познания социального мира. </a:t>
            </a:r>
          </a:p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В процессе обучения на занятиях мои дети</a:t>
            </a:r>
          </a:p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 приобретают знания , я не только даю им  </a:t>
            </a:r>
          </a:p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знания, но контролирую их усвоение детьми, </a:t>
            </a:r>
          </a:p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вношу необходимую коррекцию.</a:t>
            </a:r>
          </a:p>
        </p:txBody>
      </p:sp>
      <p:pic>
        <p:nvPicPr>
          <p:cNvPr id="44036" name="Picture 2" descr="SDC1029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3357562"/>
            <a:ext cx="2776538" cy="2084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038" name="Picture 2" descr="G:\фото подгот группа\труд\SAM_469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1285860"/>
            <a:ext cx="2857500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3491" name="Picture 3" descr="E:\фото подгот группа\инженерная школа под гр\SAM_4985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 flipH="1">
            <a:off x="428596" y="4286256"/>
            <a:ext cx="2930616" cy="2197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2050" name="Picture 2" descr="H:\DCIM\100PHOTO\SAM_50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4286256"/>
            <a:ext cx="2643174" cy="1982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Пергамент"/>
          <p:cNvSpPr>
            <a:spLocks noChangeArrowheads="1"/>
          </p:cNvSpPr>
          <p:nvPr/>
        </p:nvSpPr>
        <p:spPr bwMode="auto">
          <a:xfrm>
            <a:off x="3059113" y="188913"/>
            <a:ext cx="2735262" cy="1368425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latin typeface="Bookman Old Style" pitchFamily="18" charset="0"/>
              </a:rPr>
              <a:t>Сюжетно-ролевые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latin typeface="Bookman Old Style" pitchFamily="18" charset="0"/>
              </a:rPr>
              <a:t> и другие игры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4643438"/>
            <a:ext cx="2354262" cy="176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3" name="Picture 2" descr="SDC102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2017713"/>
            <a:ext cx="2454275" cy="2011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7" name="Picture 2" descr="SDC103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2000240"/>
            <a:ext cx="2601913" cy="1952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8" name="Picture 3" descr="G:\фотографии детей  старшая грДЕТ САД\фото осень и развлечение  осен именинники\SAM_385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0238" y="4643438"/>
            <a:ext cx="2354262" cy="176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G:\фотографии детей  старшая грДЕТ САД\акция огонек\SDC1064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00760" y="4286256"/>
            <a:ext cx="2857500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SDC1030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3" y="2120900"/>
            <a:ext cx="2513012" cy="1893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ctrTitle"/>
          </p:nvPr>
        </p:nvSpPr>
        <p:spPr>
          <a:xfrm>
            <a:off x="1357313" y="3887788"/>
            <a:ext cx="7358062" cy="147002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A2A14"/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sz="2800" b="1" smtClean="0">
                <a:solidFill>
                  <a:srgbClr val="7030A0"/>
                </a:solidFill>
              </a:rPr>
              <a:t/>
            </a:r>
            <a:br>
              <a:rPr lang="ru-RU" sz="2800" b="1" smtClean="0">
                <a:solidFill>
                  <a:srgbClr val="7030A0"/>
                </a:solidFill>
              </a:rPr>
            </a:br>
            <a:r>
              <a:rPr lang="ru-RU" sz="2800" b="1" smtClean="0">
                <a:solidFill>
                  <a:srgbClr val="7030A0"/>
                </a:solidFill>
              </a:rPr>
              <a:t>«Формирование основ безопасности жизнедеятельности у детей дошкольного возраста.»</a:t>
            </a:r>
            <a:endParaRPr lang="ru-RU" sz="2800" smtClean="0">
              <a:solidFill>
                <a:srgbClr val="7030A0"/>
              </a:solidFill>
            </a:endParaRPr>
          </a:p>
        </p:txBody>
      </p:sp>
      <p:sp>
        <p:nvSpPr>
          <p:cNvPr id="1741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250" y="188913"/>
            <a:ext cx="7392988" cy="1785937"/>
          </a:xfrm>
        </p:spPr>
        <p:txBody>
          <a:bodyPr/>
          <a:lstStyle/>
          <a:p>
            <a:pPr algn="r" eaLnBrk="1" hangingPunct="1"/>
            <a:endParaRPr lang="ru-RU" sz="1800" b="1" smtClean="0">
              <a:solidFill>
                <a:srgbClr val="000066"/>
              </a:solidFill>
            </a:endParaRPr>
          </a:p>
          <a:p>
            <a:pPr algn="r" eaLnBrk="1" hangingPunct="1"/>
            <a:endParaRPr lang="ru-RU" sz="2000" b="1" smtClean="0">
              <a:solidFill>
                <a:srgbClr val="002060"/>
              </a:solidFill>
            </a:endParaRPr>
          </a:p>
        </p:txBody>
      </p:sp>
      <p:pic>
        <p:nvPicPr>
          <p:cNvPr id="5" name="88438319243686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Box 1"/>
          <p:cNvSpPr txBox="1">
            <a:spLocks noChangeArrowheads="1"/>
          </p:cNvSpPr>
          <p:nvPr/>
        </p:nvSpPr>
        <p:spPr bwMode="auto">
          <a:xfrm>
            <a:off x="4932363" y="1700213"/>
            <a:ext cx="4319587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solidFill>
                <a:srgbClr val="000000"/>
              </a:solidFill>
            </a:endParaRPr>
          </a:p>
          <a:p>
            <a:endParaRPr lang="ru-RU">
              <a:solidFill>
                <a:srgbClr val="000000"/>
              </a:solidFill>
            </a:endParaRPr>
          </a:p>
          <a:p>
            <a:endParaRPr lang="ru-RU">
              <a:solidFill>
                <a:srgbClr val="000000"/>
              </a:solidFill>
            </a:endParaRPr>
          </a:p>
          <a:p>
            <a:endParaRPr lang="ru-RU">
              <a:solidFill>
                <a:srgbClr val="000000"/>
              </a:solidFill>
            </a:endParaRPr>
          </a:p>
          <a:p>
            <a:endParaRPr lang="ru-RU">
              <a:solidFill>
                <a:srgbClr val="000000"/>
              </a:solidFill>
            </a:endParaRPr>
          </a:p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675" y="4613275"/>
            <a:ext cx="2844800" cy="213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2388" y="2163763"/>
            <a:ext cx="2538412" cy="1903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180" name="Picture 4" descr="C:\Users\миша\Desktop\Новая папка (3)\SAM_40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8725" y="4770438"/>
            <a:ext cx="2633663" cy="1976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AutoShape 4" descr="Пергамент"/>
          <p:cNvSpPr>
            <a:spLocks noChangeArrowheads="1"/>
          </p:cNvSpPr>
          <p:nvPr/>
        </p:nvSpPr>
        <p:spPr bwMode="auto">
          <a:xfrm>
            <a:off x="3406775" y="384175"/>
            <a:ext cx="1957388" cy="1139825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</a:p>
        </p:txBody>
      </p:sp>
      <p:pic>
        <p:nvPicPr>
          <p:cNvPr id="50183" name="Picture 2">
            <a:hlinkClick r:id="" action="ppaction://hlinkshowjump?jump=nextslide" highlightClick="1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2143116"/>
            <a:ext cx="2493963" cy="1870075"/>
          </a:xfrm>
          <a:prstGeom prst="flowChartAlternateProcess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3" descr="G:\фотографии детей  старшая грДЕТ САД\фото дети ст гр\SAM_39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3306" y="4714884"/>
            <a:ext cx="2571750" cy="1928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2" descr="G:\фотографии детей  старшая грДЕТ САД\фото пдд\SAM_43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2071678"/>
            <a:ext cx="2582863" cy="1938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G:\фото подгот группа\фото1\SAM_49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928802"/>
            <a:ext cx="3051175" cy="22875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227" name="Picture 5" descr="G:\фото подгот группа\фото1\SAM_49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4357694"/>
            <a:ext cx="3132137" cy="23479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228" name="Picture 6" descr="G:\фото подгот группа\фото1\SAM_497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67425" y="4435475"/>
            <a:ext cx="3071813" cy="23050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AutoShape 4" descr="Пергамент"/>
          <p:cNvSpPr>
            <a:spLocks noChangeArrowheads="1"/>
          </p:cNvSpPr>
          <p:nvPr/>
        </p:nvSpPr>
        <p:spPr bwMode="auto">
          <a:xfrm>
            <a:off x="3071813" y="428625"/>
            <a:ext cx="4451350" cy="1139825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Авторские  разработки</a:t>
            </a:r>
          </a:p>
        </p:txBody>
      </p:sp>
      <p:pic>
        <p:nvPicPr>
          <p:cNvPr id="72705" name="Picture 1" descr="I:\DCIM\100PHOTO\SAM_50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2000240"/>
            <a:ext cx="2952770" cy="22145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/>
              <a:t>Р</a:t>
            </a:r>
            <a:endParaRPr lang="ru-RU" smtClean="0"/>
          </a:p>
        </p:txBody>
      </p:sp>
      <p:sp>
        <p:nvSpPr>
          <p:cNvPr id="4" name="AutoShape 4" descr="Пергамент"/>
          <p:cNvSpPr>
            <a:spLocks noChangeArrowheads="1"/>
          </p:cNvSpPr>
          <p:nvPr/>
        </p:nvSpPr>
        <p:spPr bwMode="auto">
          <a:xfrm>
            <a:off x="2771775" y="404813"/>
            <a:ext cx="2798763" cy="1368425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Праздники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Развлечения</a:t>
            </a:r>
          </a:p>
          <a:p>
            <a:pPr algn="ctr">
              <a:defRPr/>
            </a:pPr>
            <a:endParaRPr lang="ru-RU" sz="1600" b="1" dirty="0">
              <a:solidFill>
                <a:srgbClr val="FF6699"/>
              </a:solidFill>
              <a:latin typeface="Bookman Old Style" pitchFamily="18" charset="0"/>
            </a:endParaRPr>
          </a:p>
        </p:txBody>
      </p:sp>
      <p:pic>
        <p:nvPicPr>
          <p:cNvPr id="53251" name="Рисунок 4" descr="E:\ДОУ 3 развлечение\DSC051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928802"/>
            <a:ext cx="2843213" cy="213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071678"/>
            <a:ext cx="2816225" cy="2112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253" name="Picture 2" descr="G:\фотографии детей  старшая грДЕТ САД\разное и живтные рек морей\разное и жив океаенов рек озер\SDC109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4668838"/>
            <a:ext cx="2611438" cy="1958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254" name="Picture 3" descr="G:\фото подгот группа\подг.группа осень\SAM_48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6063" y="4643446"/>
            <a:ext cx="2547937" cy="1911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255" name="Рисунок 8" descr="G:\фотографии детей  старшая грДЕТ САД\фото святки\SAM_427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0" y="4714884"/>
            <a:ext cx="2755900" cy="1870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Пергамент"/>
          <p:cNvSpPr>
            <a:spLocks noChangeArrowheads="1"/>
          </p:cNvSpPr>
          <p:nvPr/>
        </p:nvSpPr>
        <p:spPr bwMode="auto">
          <a:xfrm>
            <a:off x="2857500" y="0"/>
            <a:ext cx="2735263" cy="1368425"/>
          </a:xfrm>
          <a:prstGeom prst="horizontalScroll">
            <a:avLst>
              <a:gd name="adj" fmla="val 25000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</a:rPr>
              <a:t> Прогулки.</a:t>
            </a:r>
            <a:endParaRPr lang="ru-RU" sz="1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6082" name="Picture 2" descr="E:\фото ДС\ajnj2\SAM_39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291136"/>
            <a:ext cx="2728913" cy="2044700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3" name="Picture 3" descr="E:\фото ДС\ajnj2\SAM_39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985393"/>
            <a:ext cx="2706687" cy="2030412"/>
          </a:xfrm>
          <a:prstGeom prst="hexago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4" name="Picture 8" descr="G:\фотографии детей  старшая грДЕТ САД\разное\SAM_39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0422" y="2026727"/>
            <a:ext cx="2688084" cy="2016515"/>
          </a:xfrm>
          <a:prstGeom prst="plaqu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66" name="Picture 2" descr="E:\фото подгот группа\труд\SAM_4682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746066" y="4282510"/>
            <a:ext cx="2737767" cy="2053326"/>
          </a:xfrm>
          <a:prstGeom prst="can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ъект 2"/>
          <p:cNvSpPr>
            <a:spLocks noGrp="1"/>
          </p:cNvSpPr>
          <p:nvPr>
            <p:ph idx="1"/>
          </p:nvPr>
        </p:nvSpPr>
        <p:spPr>
          <a:xfrm>
            <a:off x="468313" y="1866900"/>
            <a:ext cx="8218487" cy="457041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smtClean="0"/>
          </a:p>
        </p:txBody>
      </p:sp>
      <p:sp>
        <p:nvSpPr>
          <p:cNvPr id="4" name="AutoShape 4" descr="Пергамент"/>
          <p:cNvSpPr>
            <a:spLocks noGrp="1" noChangeArrowheads="1"/>
          </p:cNvSpPr>
          <p:nvPr>
            <p:ph type="title"/>
          </p:nvPr>
        </p:nvSpPr>
        <p:spPr>
          <a:xfrm>
            <a:off x="2928938" y="428625"/>
            <a:ext cx="2879725" cy="1143000"/>
          </a:xfrm>
          <a:prstGeom prst="horizontalScroll">
            <a:avLst>
              <a:gd name="adj" fmla="val 25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/>
          <a:lstStyle/>
          <a:p>
            <a:pPr eaLnBrk="1" hangingPunct="1">
              <a:defRPr/>
            </a:pPr>
            <a:r>
              <a:rPr lang="ru-RU" sz="1800" b="1" dirty="0" smtClean="0">
                <a:solidFill>
                  <a:srgbClr val="FF0000"/>
                </a:solidFill>
              </a:rPr>
              <a:t>Экскурсии</a:t>
            </a:r>
            <a:r>
              <a:rPr lang="ru-RU" sz="1600" b="1" dirty="0" smtClean="0">
                <a:solidFill>
                  <a:srgbClr val="FF0000"/>
                </a:solidFill>
              </a:rPr>
              <a:t>.</a:t>
            </a:r>
            <a:endParaRPr lang="ru-RU" sz="1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7107" name="Picture 2" descr="G:\фото подгот группа\экскурсия в сквер и поход в лес\поход и экскурсия в сквер\SAM_47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260850"/>
            <a:ext cx="2857500" cy="2143125"/>
          </a:xfrm>
          <a:prstGeom prst="rect">
            <a:avLst/>
          </a:prstGeom>
          <a:ln w="2286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7108" name="Picture 3" descr="G:\фото подгот группа\экскурсия в сквер и поход в лес\поход и экскурсия в сквер\SAM_467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1928802"/>
            <a:ext cx="2500312" cy="1876425"/>
          </a:xfrm>
          <a:prstGeom prst="rect">
            <a:avLst/>
          </a:prstGeom>
          <a:ln w="2286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7109" name="Picture 4" descr="G:\фотографии детей  старшая грДЕТ САД\акция водитель и пешеход\SDC1098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4525" y="4365625"/>
            <a:ext cx="2762250" cy="2071688"/>
          </a:xfrm>
          <a:prstGeom prst="rect">
            <a:avLst/>
          </a:prstGeom>
          <a:ln w="2286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>
          <a:xfrm>
            <a:off x="3203575" y="836613"/>
            <a:ext cx="2305050" cy="711200"/>
          </a:xfrm>
        </p:spPr>
        <p:txBody>
          <a:bodyPr/>
          <a:lstStyle/>
          <a:p>
            <a:pPr eaLnBrk="1" hangingPunct="1"/>
            <a:endParaRPr lang="ru-RU" sz="800" smtClean="0"/>
          </a:p>
        </p:txBody>
      </p:sp>
      <p:sp>
        <p:nvSpPr>
          <p:cNvPr id="4" name="AutoShape 4" descr="Пергамент"/>
          <p:cNvSpPr>
            <a:spLocks noGrp="1" noChangeArrowheads="1"/>
          </p:cNvSpPr>
          <p:nvPr>
            <p:ph idx="1"/>
          </p:nvPr>
        </p:nvSpPr>
        <p:spPr>
          <a:xfrm>
            <a:off x="2857500" y="0"/>
            <a:ext cx="3441700" cy="1455738"/>
          </a:xfrm>
          <a:prstGeom prst="horizontalScroll">
            <a:avLst>
              <a:gd name="adj" fmla="val 25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buFont typeface="Arial" charset="0"/>
              <a:buNone/>
              <a:defRPr/>
            </a:pPr>
            <a:r>
              <a:rPr lang="ru-RU" sz="1600" b="1" dirty="0" smtClean="0">
                <a:solidFill>
                  <a:srgbClr val="FF0000"/>
                </a:solidFill>
              </a:rPr>
              <a:t>Акции.</a:t>
            </a:r>
            <a:endParaRPr lang="ru-RU" sz="1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9155" name="Picture 5" descr="G:\фотографии детей  старшая грДЕТ САД\акция водитель и пешеход\SDC109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1142984"/>
            <a:ext cx="2667000" cy="2000250"/>
          </a:xfrm>
          <a:prstGeom prst="rect">
            <a:avLst/>
          </a:prstGeom>
          <a:ln w="2286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9156" name="Picture 6" descr="G:\фотографии детей  старшая грДЕТ САД\акция огонек\SDC106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000504"/>
            <a:ext cx="2709862" cy="2033588"/>
          </a:xfrm>
          <a:prstGeom prst="rect">
            <a:avLst/>
          </a:prstGeom>
          <a:ln w="2286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142984"/>
            <a:ext cx="2851150" cy="2139950"/>
          </a:xfrm>
          <a:prstGeom prst="rect">
            <a:avLst/>
          </a:prstGeom>
          <a:ln w="2286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9158" name="Picture 2" descr="G:\фотографии детей  старшая грДЕТ САД\акция водитель и пешеход\SDC1066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18263" y="3786190"/>
            <a:ext cx="2725737" cy="2043113"/>
          </a:xfrm>
          <a:prstGeom prst="rect">
            <a:avLst/>
          </a:prstGeom>
          <a:ln w="2286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632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1441" name="Picture 7" descr="SDC10576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 l="11218" t="1895" r="3276"/>
          <a:stretch>
            <a:fillRect/>
          </a:stretch>
        </p:blipFill>
        <p:spPr bwMode="auto">
          <a:xfrm>
            <a:off x="3786182" y="1785926"/>
            <a:ext cx="2006516" cy="1726604"/>
          </a:xfrm>
          <a:prstGeom prst="rect">
            <a:avLst/>
          </a:prstGeom>
          <a:ln w="2286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12" name="Picture 5" descr="SDC106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4286256"/>
            <a:ext cx="2461831" cy="1846254"/>
          </a:xfrm>
          <a:prstGeom prst="rect">
            <a:avLst/>
          </a:prstGeom>
          <a:ln w="2286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Прямоугольник 3"/>
          <p:cNvSpPr>
            <a:spLocks noChangeArrowheads="1"/>
          </p:cNvSpPr>
          <p:nvPr/>
        </p:nvSpPr>
        <p:spPr bwMode="auto">
          <a:xfrm>
            <a:off x="539750" y="2060575"/>
            <a:ext cx="8424863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/>
          </a:p>
          <a:p>
            <a:endParaRPr lang="ru-RU" sz="1600" b="1"/>
          </a:p>
          <a:p>
            <a:endParaRPr lang="ru-RU" sz="1600" b="1"/>
          </a:p>
          <a:p>
            <a:endParaRPr lang="ru-RU" sz="1600" b="1"/>
          </a:p>
          <a:p>
            <a:endParaRPr lang="ru-RU" sz="1600" b="1"/>
          </a:p>
          <a:p>
            <a:endParaRPr lang="ru-RU" sz="1600" b="1"/>
          </a:p>
          <a:p>
            <a:endParaRPr lang="ru-RU" sz="1600" b="1"/>
          </a:p>
          <a:p>
            <a:endParaRPr lang="ru-RU" sz="1600" b="1"/>
          </a:p>
          <a:p>
            <a:endParaRPr lang="ru-RU" sz="1600" b="1"/>
          </a:p>
          <a:p>
            <a:endParaRPr lang="ru-RU" sz="1600" b="1"/>
          </a:p>
          <a:p>
            <a:endParaRPr lang="ru-RU" sz="1600" b="1"/>
          </a:p>
          <a:p>
            <a:endParaRPr lang="ru-RU" sz="1600" b="1"/>
          </a:p>
          <a:p>
            <a:endParaRPr lang="ru-RU" sz="1600" b="1"/>
          </a:p>
          <a:p>
            <a:endParaRPr lang="ru-RU" sz="1600" b="1"/>
          </a:p>
        </p:txBody>
      </p:sp>
      <p:sp>
        <p:nvSpPr>
          <p:cNvPr id="5" name="AutoShape 4" descr="Пергамент"/>
          <p:cNvSpPr>
            <a:spLocks noChangeArrowheads="1"/>
          </p:cNvSpPr>
          <p:nvPr/>
        </p:nvSpPr>
        <p:spPr bwMode="auto">
          <a:xfrm>
            <a:off x="3143250" y="0"/>
            <a:ext cx="2735263" cy="1368425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ru-RU" sz="1600" b="1" dirty="0">
                <a:solidFill>
                  <a:srgbClr val="FF0000"/>
                </a:solidFill>
              </a:rPr>
              <a:t>Внешнее партнерство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57347" name="AutoShape 4" descr="Пергамент"/>
          <p:cNvSpPr>
            <a:spLocks noChangeArrowheads="1"/>
          </p:cNvSpPr>
          <p:nvPr/>
        </p:nvSpPr>
        <p:spPr bwMode="auto">
          <a:xfrm>
            <a:off x="935038" y="1236663"/>
            <a:ext cx="7632700" cy="4392612"/>
          </a:xfrm>
          <a:prstGeom prst="horizont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1400"/>
              <a:t>                                   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Отдел ГИБДД по городу Туринску</a:t>
            </a:r>
          </a:p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                                        Пожарная часть, Радио « Ермак»;</a:t>
            </a:r>
          </a:p>
          <a:p>
            <a:pPr lvl="1"/>
            <a:r>
              <a:rPr lang="ru-RU" sz="1400">
                <a:latin typeface="Times New Roman" pitchFamily="18" charset="0"/>
                <a:cs typeface="Times New Roman" pitchFamily="18" charset="0"/>
              </a:rPr>
              <a:t>                                  Детская городская библиотека;</a:t>
            </a:r>
          </a:p>
          <a:p>
            <a:pPr lvl="1"/>
            <a:r>
              <a:rPr lang="ru-RU" sz="1400">
                <a:latin typeface="Times New Roman" pitchFamily="18" charset="0"/>
                <a:cs typeface="Times New Roman" pitchFamily="18" charset="0"/>
              </a:rPr>
              <a:t>                                   МОСШ №2,№1,№3,школа искусств,</a:t>
            </a:r>
          </a:p>
          <a:p>
            <a:pPr lvl="1"/>
            <a:r>
              <a:rPr lang="ru-RU" sz="1400">
                <a:latin typeface="Times New Roman" pitchFamily="18" charset="0"/>
                <a:cs typeface="Times New Roman" pitchFamily="18" charset="0"/>
              </a:rPr>
              <a:t>                                  Детский сад № 8 ;</a:t>
            </a:r>
          </a:p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                                               ДДТ; Музей;</a:t>
            </a:r>
            <a:r>
              <a:rPr lang="ru-RU" sz="1400"/>
              <a:t>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ДЮСША, </a:t>
            </a:r>
          </a:p>
        </p:txBody>
      </p:sp>
      <p:pic>
        <p:nvPicPr>
          <p:cNvPr id="54276" name="Рисунок 6" descr="F:\9мая рисунки\SAM_44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428604"/>
            <a:ext cx="2269816" cy="1857388"/>
          </a:xfrm>
          <a:prstGeom prst="rect">
            <a:avLst/>
          </a:prstGeom>
          <a:ln w="2286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4857760"/>
            <a:ext cx="2424087" cy="1817710"/>
          </a:xfrm>
          <a:prstGeom prst="rect">
            <a:avLst/>
          </a:prstGeom>
          <a:ln w="2286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4278" name="Picture 2" descr="C:\Users\тутубалины\Desktop\фото дети ст гр\фото социум\SAM_4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4857760"/>
            <a:ext cx="2500330" cy="1875617"/>
          </a:xfrm>
          <a:prstGeom prst="rect">
            <a:avLst/>
          </a:prstGeom>
          <a:ln w="2286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4279" name="Picture 2" descr="G:\фото подгот группа\фото социум 15г огонек\SAM_489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2786058"/>
            <a:ext cx="2214578" cy="1659637"/>
          </a:xfrm>
          <a:prstGeom prst="rect">
            <a:avLst/>
          </a:prstGeom>
          <a:ln w="2286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4280" name="Picture 3" descr="G:\фотографии детей  старшая грДЕТ САД\дет сад №8\SAM_466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500042"/>
            <a:ext cx="2357454" cy="1768445"/>
          </a:xfrm>
          <a:prstGeom prst="rect">
            <a:avLst/>
          </a:prstGeom>
          <a:ln w="2286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2" descr="H:\DCIM\100PHOTO\SAM_503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3702" y="2786058"/>
            <a:ext cx="2286016" cy="1714512"/>
          </a:xfrm>
          <a:prstGeom prst="rect">
            <a:avLst/>
          </a:prstGeom>
          <a:ln w="228600" cap="sq" cmpd="thickThin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Box 1"/>
          <p:cNvSpPr txBox="1">
            <a:spLocks noChangeArrowheads="1"/>
          </p:cNvSpPr>
          <p:nvPr/>
        </p:nvSpPr>
        <p:spPr bwMode="auto">
          <a:xfrm>
            <a:off x="1547813" y="2236788"/>
            <a:ext cx="38877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.</a:t>
            </a:r>
          </a:p>
        </p:txBody>
      </p:sp>
      <p:sp>
        <p:nvSpPr>
          <p:cNvPr id="3" name="AutoShape 4" descr="Пергамент"/>
          <p:cNvSpPr>
            <a:spLocks noChangeArrowheads="1"/>
          </p:cNvSpPr>
          <p:nvPr/>
        </p:nvSpPr>
        <p:spPr bwMode="auto">
          <a:xfrm>
            <a:off x="2911475" y="603250"/>
            <a:ext cx="2735263" cy="1368425"/>
          </a:xfrm>
          <a:prstGeom prst="horizontalScroll">
            <a:avLst>
              <a:gd name="adj" fmla="val 12500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1600" b="1" dirty="0"/>
              <a:t> </a:t>
            </a:r>
            <a:endParaRPr lang="ru-RU" sz="1600" dirty="0"/>
          </a:p>
          <a:p>
            <a:pPr>
              <a:defRPr/>
            </a:pPr>
            <a:r>
              <a:rPr lang="ru-RU" sz="1600" b="1" dirty="0">
                <a:solidFill>
                  <a:srgbClr val="FF0000"/>
                </a:solidFill>
              </a:rPr>
              <a:t>Участие родителей в</a:t>
            </a:r>
          </a:p>
          <a:p>
            <a:pPr>
              <a:defRPr/>
            </a:pPr>
            <a:r>
              <a:rPr lang="ru-RU" sz="1600" b="1" dirty="0">
                <a:solidFill>
                  <a:srgbClr val="FF0000"/>
                </a:solidFill>
              </a:rPr>
              <a:t> конкурсах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4" name="AutoShape 4" descr="Пергамент"/>
          <p:cNvSpPr>
            <a:spLocks noChangeArrowheads="1"/>
          </p:cNvSpPr>
          <p:nvPr/>
        </p:nvSpPr>
        <p:spPr bwMode="auto">
          <a:xfrm>
            <a:off x="428625" y="1143000"/>
            <a:ext cx="8316913" cy="5975350"/>
          </a:xfrm>
          <a:prstGeom prst="horizont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600"/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2285992"/>
            <a:ext cx="2646363" cy="1984375"/>
          </a:xfrm>
          <a:prstGeom prst="flowChartMagneticDrum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5301" name="Picture 2" descr="G:\фото подгот группа\фото пдд рай конкурс  вере мих\SAM_477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4286256"/>
            <a:ext cx="2667000" cy="2000250"/>
          </a:xfrm>
          <a:prstGeom prst="flowChartMagneticDrum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5302" name="Picture 4" descr="G:\фото подгот группа\матвей обл конкурс светлячок\фото под конкурс обл светлячок\SAM_48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2285992"/>
            <a:ext cx="2643187" cy="1981200"/>
          </a:xfrm>
          <a:prstGeom prst="flowChartMagneticDrum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5303" name="Picture 5" descr="G:\фото подгот группа\экскурсия в сквер и поход в лес\поход и экскурсия в сквер\SAM_475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4643446"/>
            <a:ext cx="2566988" cy="1924050"/>
          </a:xfrm>
          <a:prstGeom prst="flowChartMagneticDrum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5" name="Схема 4"/>
          <p:cNvGraphicFramePr/>
          <p:nvPr/>
        </p:nvGraphicFramePr>
        <p:xfrm>
          <a:off x="611560" y="330403"/>
          <a:ext cx="8229600" cy="57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Овальная выноска 8"/>
          <p:cNvSpPr/>
          <p:nvPr/>
        </p:nvSpPr>
        <p:spPr>
          <a:xfrm>
            <a:off x="2071688" y="1214438"/>
            <a:ext cx="3929062" cy="1284287"/>
          </a:xfrm>
          <a:prstGeom prst="wedgeEllipseCallout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dirty="0"/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Мои проекты</a:t>
            </a:r>
          </a:p>
        </p:txBody>
      </p:sp>
      <p:sp>
        <p:nvSpPr>
          <p:cNvPr id="15" name="Стрелка вниз 14"/>
          <p:cNvSpPr/>
          <p:nvPr/>
        </p:nvSpPr>
        <p:spPr>
          <a:xfrm>
            <a:off x="4910138" y="4198938"/>
            <a:ext cx="484187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7" name="Стрелка вниз 16"/>
          <p:cNvSpPr/>
          <p:nvPr/>
        </p:nvSpPr>
        <p:spPr>
          <a:xfrm>
            <a:off x="3517900" y="2627313"/>
            <a:ext cx="484188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0" name="Стрелка вниз 19"/>
          <p:cNvSpPr/>
          <p:nvPr/>
        </p:nvSpPr>
        <p:spPr>
          <a:xfrm>
            <a:off x="2325688" y="3757613"/>
            <a:ext cx="484187" cy="9794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1" name="Стрелка вниз 20"/>
          <p:cNvSpPr/>
          <p:nvPr/>
        </p:nvSpPr>
        <p:spPr>
          <a:xfrm>
            <a:off x="5651500" y="2565400"/>
            <a:ext cx="484188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3" name="Стрелка вниз 22"/>
          <p:cNvSpPr/>
          <p:nvPr/>
        </p:nvSpPr>
        <p:spPr>
          <a:xfrm>
            <a:off x="7551738" y="1835150"/>
            <a:ext cx="484187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4" name="Стрелка вниз 23"/>
          <p:cNvSpPr/>
          <p:nvPr/>
        </p:nvSpPr>
        <p:spPr>
          <a:xfrm>
            <a:off x="1052513" y="2825750"/>
            <a:ext cx="485775" cy="9794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971550" y="5021263"/>
            <a:ext cx="2447925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«Азбука пожарной безопасности»</a:t>
            </a:r>
          </a:p>
          <a:p>
            <a:pPr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(2014г)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23850" y="3805238"/>
            <a:ext cx="1727200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Дорожная азбука»</a:t>
            </a:r>
          </a:p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(2014г)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857500" y="3714750"/>
            <a:ext cx="1354138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Ко дню матери»</a:t>
            </a:r>
          </a:p>
          <a:p>
            <a:pPr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(2014г)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592888" y="2867025"/>
            <a:ext cx="2198687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Мойдодырчик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2013г).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341938" y="3836988"/>
            <a:ext cx="2501900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«Что за чудесница-вода-волшебница»(2013г),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786313" y="5286375"/>
            <a:ext cx="3168650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«Все профессии нужны, все профессии важны»</a:t>
            </a:r>
          </a:p>
          <a:p>
            <a:r>
              <a:rPr 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(2014г),</a:t>
            </a: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Пергамент"/>
          <p:cNvSpPr>
            <a:spLocks noChangeArrowheads="1"/>
          </p:cNvSpPr>
          <p:nvPr/>
        </p:nvSpPr>
        <p:spPr bwMode="auto">
          <a:xfrm>
            <a:off x="2809875" y="1557338"/>
            <a:ext cx="3619500" cy="1436687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Виды детской деятельности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2" name="AutoShape 4" descr="Пергамент"/>
          <p:cNvSpPr>
            <a:spLocks noChangeArrowheads="1"/>
          </p:cNvSpPr>
          <p:nvPr/>
        </p:nvSpPr>
        <p:spPr bwMode="auto">
          <a:xfrm>
            <a:off x="214313" y="1857375"/>
            <a:ext cx="2270125" cy="1368425"/>
          </a:xfrm>
          <a:prstGeom prst="smileyFace">
            <a:avLst>
              <a:gd name="adj" fmla="val 4653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-коммуникативная</a:t>
            </a:r>
          </a:p>
        </p:txBody>
      </p:sp>
      <p:sp>
        <p:nvSpPr>
          <p:cNvPr id="61443" name="AutoShape 4" descr="Пергамент"/>
          <p:cNvSpPr>
            <a:spLocks noChangeArrowheads="1"/>
          </p:cNvSpPr>
          <p:nvPr/>
        </p:nvSpPr>
        <p:spPr bwMode="auto">
          <a:xfrm>
            <a:off x="214313" y="3500438"/>
            <a:ext cx="2057400" cy="1368425"/>
          </a:xfrm>
          <a:prstGeom prst="smileyFace">
            <a:avLst>
              <a:gd name="adj" fmla="val 4653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- изобразительная</a:t>
            </a:r>
          </a:p>
        </p:txBody>
      </p:sp>
      <p:sp>
        <p:nvSpPr>
          <p:cNvPr id="61444" name="AutoShape 4" descr="Пергамент"/>
          <p:cNvSpPr>
            <a:spLocks noChangeArrowheads="1"/>
          </p:cNvSpPr>
          <p:nvPr/>
        </p:nvSpPr>
        <p:spPr bwMode="auto">
          <a:xfrm>
            <a:off x="4643438" y="3214688"/>
            <a:ext cx="2136775" cy="1368425"/>
          </a:xfrm>
          <a:prstGeom prst="smileyFace">
            <a:avLst>
              <a:gd name="adj" fmla="val 4653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1600"/>
              <a:t>-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познавательно-</a:t>
            </a:r>
          </a:p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исследовательская</a:t>
            </a:r>
          </a:p>
        </p:txBody>
      </p:sp>
      <p:sp>
        <p:nvSpPr>
          <p:cNvPr id="61445" name="AutoShape 4" descr="Пергамент"/>
          <p:cNvSpPr>
            <a:spLocks noChangeArrowheads="1"/>
          </p:cNvSpPr>
          <p:nvPr/>
        </p:nvSpPr>
        <p:spPr bwMode="auto">
          <a:xfrm>
            <a:off x="6910388" y="3643313"/>
            <a:ext cx="2233612" cy="1368425"/>
          </a:xfrm>
          <a:prstGeom prst="smileyFace">
            <a:avLst>
              <a:gd name="adj" fmla="val 4653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1600"/>
              <a:t>-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самообслуживание</a:t>
            </a:r>
          </a:p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 и  элементарный </a:t>
            </a:r>
          </a:p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бытовой труд</a:t>
            </a:r>
          </a:p>
        </p:txBody>
      </p:sp>
      <p:sp>
        <p:nvSpPr>
          <p:cNvPr id="61446" name="AutoShape 4" descr="Пергамент"/>
          <p:cNvSpPr>
            <a:spLocks noChangeArrowheads="1"/>
          </p:cNvSpPr>
          <p:nvPr/>
        </p:nvSpPr>
        <p:spPr bwMode="auto">
          <a:xfrm>
            <a:off x="4143375" y="5489575"/>
            <a:ext cx="2103438" cy="1368425"/>
          </a:xfrm>
          <a:prstGeom prst="smileyFace">
            <a:avLst>
              <a:gd name="adj" fmla="val 4653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-двигательная</a:t>
            </a:r>
          </a:p>
        </p:txBody>
      </p:sp>
      <p:sp>
        <p:nvSpPr>
          <p:cNvPr id="61447" name="AutoShape 4" descr="Пергамент"/>
          <p:cNvSpPr>
            <a:spLocks noChangeArrowheads="1"/>
          </p:cNvSpPr>
          <p:nvPr/>
        </p:nvSpPr>
        <p:spPr bwMode="auto">
          <a:xfrm>
            <a:off x="6824663" y="5153025"/>
            <a:ext cx="1995487" cy="1368425"/>
          </a:xfrm>
          <a:prstGeom prst="smileyFace">
            <a:avLst>
              <a:gd name="adj" fmla="val 4653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-игровая</a:t>
            </a:r>
          </a:p>
        </p:txBody>
      </p:sp>
      <p:sp>
        <p:nvSpPr>
          <p:cNvPr id="61448" name="AutoShape 4" descr="Пергамент"/>
          <p:cNvSpPr>
            <a:spLocks noChangeArrowheads="1"/>
          </p:cNvSpPr>
          <p:nvPr/>
        </p:nvSpPr>
        <p:spPr bwMode="auto">
          <a:xfrm>
            <a:off x="6715125" y="1857375"/>
            <a:ext cx="2255838" cy="1368425"/>
          </a:xfrm>
          <a:prstGeom prst="smileyFace">
            <a:avLst>
              <a:gd name="adj" fmla="val 4653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>
                <a:latin typeface="Times New Roman" pitchFamily="18" charset="0"/>
                <a:cs typeface="Times New Roman" pitchFamily="18" charset="0"/>
              </a:rPr>
              <a:t>-восприятие </a:t>
            </a:r>
          </a:p>
          <a:p>
            <a:pPr algn="ctr"/>
            <a:r>
              <a:rPr lang="ru-RU" sz="1600">
                <a:latin typeface="Times New Roman" pitchFamily="18" charset="0"/>
                <a:cs typeface="Times New Roman" pitchFamily="18" charset="0"/>
              </a:rPr>
              <a:t>художественной </a:t>
            </a:r>
          </a:p>
          <a:p>
            <a:pPr algn="ctr"/>
            <a:r>
              <a:rPr lang="ru-RU" sz="1600">
                <a:latin typeface="Times New Roman" pitchFamily="18" charset="0"/>
                <a:cs typeface="Times New Roman" pitchFamily="18" charset="0"/>
              </a:rPr>
              <a:t>литературы </a:t>
            </a:r>
          </a:p>
          <a:p>
            <a:pPr algn="ctr"/>
            <a:r>
              <a:rPr lang="ru-RU" sz="1600">
                <a:latin typeface="Times New Roman" pitchFamily="18" charset="0"/>
                <a:cs typeface="Times New Roman" pitchFamily="18" charset="0"/>
              </a:rPr>
              <a:t> и фольклора</a:t>
            </a:r>
          </a:p>
        </p:txBody>
      </p:sp>
      <p:sp>
        <p:nvSpPr>
          <p:cNvPr id="61449" name="AutoShape 4" descr="Пергамент"/>
          <p:cNvSpPr>
            <a:spLocks noChangeArrowheads="1"/>
          </p:cNvSpPr>
          <p:nvPr/>
        </p:nvSpPr>
        <p:spPr bwMode="auto">
          <a:xfrm>
            <a:off x="714375" y="5489575"/>
            <a:ext cx="2103438" cy="1368425"/>
          </a:xfrm>
          <a:prstGeom prst="smileyFace">
            <a:avLst>
              <a:gd name="adj" fmla="val 4653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-музыкальная </a:t>
            </a:r>
          </a:p>
        </p:txBody>
      </p:sp>
      <p:sp>
        <p:nvSpPr>
          <p:cNvPr id="61450" name="AutoShape 4" descr="Пергамент"/>
          <p:cNvSpPr>
            <a:spLocks noChangeArrowheads="1"/>
          </p:cNvSpPr>
          <p:nvPr/>
        </p:nvSpPr>
        <p:spPr bwMode="auto">
          <a:xfrm>
            <a:off x="2428875" y="4000500"/>
            <a:ext cx="2103438" cy="1368425"/>
          </a:xfrm>
          <a:prstGeom prst="smileyFace">
            <a:avLst>
              <a:gd name="adj" fmla="val 4653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FontTx/>
              <a:buChar char="-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конструирование</a:t>
            </a:r>
            <a:r>
              <a:rPr lang="ru-RU" sz="1600"/>
              <a:t> </a:t>
            </a: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4" descr="Пергамент"/>
          <p:cNvSpPr>
            <a:spLocks noChangeArrowheads="1"/>
          </p:cNvSpPr>
          <p:nvPr/>
        </p:nvSpPr>
        <p:spPr bwMode="auto">
          <a:xfrm>
            <a:off x="2916238" y="1412875"/>
            <a:ext cx="3455987" cy="1368425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</p:txBody>
      </p:sp>
      <p:sp>
        <p:nvSpPr>
          <p:cNvPr id="19460" name="AutoShape 4" descr="Пергамент"/>
          <p:cNvSpPr>
            <a:spLocks noChangeArrowheads="1"/>
          </p:cNvSpPr>
          <p:nvPr/>
        </p:nvSpPr>
        <p:spPr bwMode="auto">
          <a:xfrm>
            <a:off x="395288" y="2197100"/>
            <a:ext cx="8207375" cy="4681538"/>
          </a:xfrm>
          <a:prstGeom prst="horizontalScroll">
            <a:avLst>
              <a:gd name="adj" fmla="val 125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Font typeface="Arial" charset="0"/>
              <a:buNone/>
            </a:pP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</a:t>
            </a: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Безопасности формула есть</a:t>
            </a:r>
          </a:p>
          <a:p>
            <a:pPr>
              <a:buFont typeface="Arial" charset="0"/>
              <a:buNone/>
            </a:pP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Надо видеть, предвидеть, учесть.</a:t>
            </a:r>
          </a:p>
          <a:p>
            <a:pPr>
              <a:buFont typeface="Arial" charset="0"/>
              <a:buNone/>
            </a:pP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Но возможно - всё избежать,</a:t>
            </a:r>
          </a:p>
          <a:p>
            <a:pPr>
              <a:buFont typeface="Arial" charset="0"/>
              <a:buNone/>
            </a:pP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А где надо – на помощь позвать</a:t>
            </a:r>
          </a:p>
          <a:p>
            <a:pPr>
              <a:buFont typeface="Arial" charset="0"/>
              <a:buNone/>
            </a:pPr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В условиях социального, природного и экологического неблагополучия естественная</a:t>
            </a:r>
          </a:p>
          <a:p>
            <a:pPr>
              <a:buFont typeface="Arial" charset="0"/>
              <a:buNone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любознательность ребенка в познании окружающего мира может стать небезопасной </a:t>
            </a:r>
          </a:p>
          <a:p>
            <a:pPr>
              <a:buFont typeface="Arial" charset="0"/>
              <a:buNone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для него.</a:t>
            </a:r>
          </a:p>
          <a:p>
            <a:pPr>
              <a:buFont typeface="Arial" charset="0"/>
              <a:buNone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Поэтому необходимо сформировать у ребенка сознательное и ответственное отношение</a:t>
            </a:r>
          </a:p>
          <a:p>
            <a:pPr>
              <a:buFont typeface="Arial" charset="0"/>
              <a:buNone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к личной безопасности и безопасности окружающих, воспитывать готовность к</a:t>
            </a:r>
          </a:p>
          <a:p>
            <a:pPr>
              <a:buFont typeface="Arial" charset="0"/>
              <a:buNone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эффективным, обоснованным действиям в неадекватных ситуациях.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              </a:t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    </a:t>
            </a:r>
          </a:p>
        </p:txBody>
      </p:sp>
      <p:sp>
        <p:nvSpPr>
          <p:cNvPr id="13" name="AutoShape 4" descr="Пергамент"/>
          <p:cNvSpPr txBox="1">
            <a:spLocks noChangeArrowheads="1"/>
          </p:cNvSpPr>
          <p:nvPr/>
        </p:nvSpPr>
        <p:spPr bwMode="auto">
          <a:xfrm>
            <a:off x="2268538" y="985838"/>
            <a:ext cx="3382962" cy="1143000"/>
          </a:xfrm>
          <a:prstGeom prst="horizontalScroll">
            <a:avLst>
              <a:gd name="adj" fmla="val 12500"/>
            </a:avLst>
          </a:prstGeom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Мониторинг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4" name="AutoShape 4" descr="Пергамент"/>
          <p:cNvSpPr txBox="1">
            <a:spLocks noChangeArrowheads="1"/>
          </p:cNvSpPr>
          <p:nvPr/>
        </p:nvSpPr>
        <p:spPr bwMode="auto">
          <a:xfrm>
            <a:off x="1071563" y="2000250"/>
            <a:ext cx="7643812" cy="4643438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16" name="Содержимое 3"/>
          <p:cNvGraphicFramePr>
            <a:graphicFrameLocks noGrp="1"/>
          </p:cNvGraphicFramePr>
          <p:nvPr>
            <p:ph idx="1"/>
          </p:nvPr>
        </p:nvGraphicFramePr>
        <p:xfrm>
          <a:off x="785786" y="2428868"/>
          <a:ext cx="3429024" cy="3929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Содержимое 3"/>
          <p:cNvGraphicFramePr>
            <a:graphicFrameLocks/>
          </p:cNvGraphicFramePr>
          <p:nvPr/>
        </p:nvGraphicFramePr>
        <p:xfrm>
          <a:off x="5143504" y="2500306"/>
          <a:ext cx="3500462" cy="378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Прямоугольник 1"/>
          <p:cNvSpPr>
            <a:spLocks noChangeArrowheads="1"/>
          </p:cNvSpPr>
          <p:nvPr/>
        </p:nvSpPr>
        <p:spPr bwMode="auto">
          <a:xfrm>
            <a:off x="2771775" y="2492375"/>
            <a:ext cx="50403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/>
          </a:p>
        </p:txBody>
      </p:sp>
      <p:sp>
        <p:nvSpPr>
          <p:cNvPr id="3" name="AutoShape 4" descr="Пергамент"/>
          <p:cNvSpPr txBox="1">
            <a:spLocks noChangeArrowheads="1"/>
          </p:cNvSpPr>
          <p:nvPr/>
        </p:nvSpPr>
        <p:spPr bwMode="auto">
          <a:xfrm>
            <a:off x="2268538" y="985838"/>
            <a:ext cx="3382962" cy="1143000"/>
          </a:xfrm>
          <a:prstGeom prst="horizontalScroll">
            <a:avLst>
              <a:gd name="adj" fmla="val 12500"/>
            </a:avLst>
          </a:prstGeom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Мониторинг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AutoShape 4" descr="Пергамент"/>
          <p:cNvSpPr txBox="1">
            <a:spLocks noChangeArrowheads="1"/>
          </p:cNvSpPr>
          <p:nvPr/>
        </p:nvSpPr>
        <p:spPr bwMode="auto">
          <a:xfrm>
            <a:off x="395288" y="1916113"/>
            <a:ext cx="8301037" cy="3960812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-у детей в соответствии с их возможностями развиты представления об опасных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для человека и окружающего мира природы ситуациях и способах поведения в них; 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воспитанники овладели правилами безопасного для человека и окружающего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мира природы поведения;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у детей сформированы элементарные знания о правилах безопасности    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дорожного движения в качестве пешехода и пассажира транспортного средства;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воспитанники проявляют осторожное и осмотрительное отношения к потенциально опасным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для человека и окружающего мира природы ситуациям.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больше стали задумываться о здоровом и безопасном образе жизни своей  семьи, о необходимости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его соблюдения не только в детском саду,  но и дома.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Это  динамика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уровня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культуры безопасности детей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за период с 2013(начало) по 2015(конец) гг. (%)</a:t>
            </a:r>
          </a:p>
          <a:p>
            <a:pPr marL="0" indent="0">
              <a:buFont typeface="Arial" charset="0"/>
              <a:buNone/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AutoShape 4" descr="Пергамент"/>
          <p:cNvSpPr>
            <a:spLocks noChangeArrowheads="1"/>
          </p:cNvSpPr>
          <p:nvPr/>
        </p:nvSpPr>
        <p:spPr bwMode="auto">
          <a:xfrm>
            <a:off x="395288" y="1524000"/>
            <a:ext cx="7848600" cy="3014663"/>
          </a:xfrm>
          <a:prstGeom prst="smileyFace">
            <a:avLst>
              <a:gd name="adj" fmla="val 4653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600" b="1">
              <a:solidFill>
                <a:srgbClr val="FF6699"/>
              </a:solidFill>
              <a:latin typeface="Bookman Old Style" pitchFamily="18" charset="0"/>
            </a:endParaRPr>
          </a:p>
        </p:txBody>
      </p:sp>
      <p:sp>
        <p:nvSpPr>
          <p:cNvPr id="64514" name="Прямоугольник 3"/>
          <p:cNvSpPr>
            <a:spLocks noChangeArrowheads="1"/>
          </p:cNvSpPr>
          <p:nvPr/>
        </p:nvSpPr>
        <p:spPr bwMode="auto">
          <a:xfrm>
            <a:off x="395288" y="-1851025"/>
            <a:ext cx="8424862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/>
          </a:p>
          <a:p>
            <a:endParaRPr lang="ru-RU" sz="1600" b="1"/>
          </a:p>
          <a:p>
            <a:endParaRPr lang="ru-RU" sz="1600" b="1"/>
          </a:p>
          <a:p>
            <a:endParaRPr lang="ru-RU" sz="1600" b="1"/>
          </a:p>
          <a:p>
            <a:endParaRPr lang="ru-RU" sz="1600" b="1"/>
          </a:p>
          <a:p>
            <a:endParaRPr lang="ru-RU" sz="1600" b="1"/>
          </a:p>
          <a:p>
            <a:endParaRPr lang="ru-RU" sz="1600" b="1"/>
          </a:p>
          <a:p>
            <a:endParaRPr lang="ru-RU" sz="1600" b="1"/>
          </a:p>
          <a:p>
            <a:endParaRPr lang="ru-RU" sz="1600" b="1"/>
          </a:p>
          <a:p>
            <a:endParaRPr lang="ru-RU" sz="1600" b="1"/>
          </a:p>
          <a:p>
            <a:endParaRPr lang="ru-RU" sz="1600"/>
          </a:p>
          <a:p>
            <a:endParaRPr lang="ru-RU" sz="1600" b="1"/>
          </a:p>
          <a:p>
            <a:endParaRPr lang="ru-RU" sz="1600" b="1"/>
          </a:p>
          <a:p>
            <a:endParaRPr lang="ru-RU" sz="1600" b="1"/>
          </a:p>
          <a:p>
            <a:endParaRPr lang="ru-RU" sz="1600" b="1"/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2000250"/>
            <a:ext cx="5942012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2" name="Picture 2" descr="E:\фотографии детей  старшая грДЕТ САД\разное\SAM_39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286124"/>
            <a:ext cx="4357718" cy="3268289"/>
          </a:xfrm>
          <a:prstGeom prst="cloudCallout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Пергамент"/>
          <p:cNvSpPr>
            <a:spLocks noChangeArrowheads="1"/>
          </p:cNvSpPr>
          <p:nvPr/>
        </p:nvSpPr>
        <p:spPr bwMode="auto">
          <a:xfrm rot="10800000" flipV="1">
            <a:off x="1285875" y="1285875"/>
            <a:ext cx="2428875" cy="865188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Гипотеза</a:t>
            </a:r>
          </a:p>
        </p:txBody>
      </p:sp>
      <p:sp>
        <p:nvSpPr>
          <p:cNvPr id="21506" name="AutoShape 4" descr="Пергамент"/>
          <p:cNvSpPr>
            <a:spLocks noChangeArrowheads="1"/>
          </p:cNvSpPr>
          <p:nvPr/>
        </p:nvSpPr>
        <p:spPr bwMode="auto">
          <a:xfrm>
            <a:off x="857250" y="1928813"/>
            <a:ext cx="4214813" cy="2357437"/>
          </a:xfrm>
          <a:prstGeom prst="horizont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>
                <a:latin typeface="Times New Roman" pitchFamily="18" charset="0"/>
                <a:cs typeface="Times New Roman" pitchFamily="18" charset="0"/>
              </a:rPr>
              <a:t>Если детям с ранних лет заложить элементарные</a:t>
            </a:r>
          </a:p>
          <a:p>
            <a:pPr algn="ctr"/>
            <a:r>
              <a:rPr lang="ru-RU" sz="1600">
                <a:latin typeface="Times New Roman" pitchFamily="18" charset="0"/>
                <a:cs typeface="Times New Roman" pitchFamily="18" charset="0"/>
              </a:rPr>
              <a:t> основы безопасности жизнедеятельности,</a:t>
            </a:r>
          </a:p>
          <a:p>
            <a:pPr algn="ctr"/>
            <a:r>
              <a:rPr lang="ru-RU" sz="1600">
                <a:latin typeface="Times New Roman" pitchFamily="18" charset="0"/>
                <a:cs typeface="Times New Roman" pitchFamily="18" charset="0"/>
              </a:rPr>
              <a:t> они смогут избежать опасных ситуаций и</a:t>
            </a:r>
          </a:p>
          <a:p>
            <a:pPr algn="ctr"/>
            <a:r>
              <a:rPr lang="ru-RU" sz="1600">
                <a:latin typeface="Times New Roman" pitchFamily="18" charset="0"/>
                <a:cs typeface="Times New Roman" pitchFamily="18" charset="0"/>
              </a:rPr>
              <a:t> сохранить свою жизнь</a:t>
            </a:r>
            <a:r>
              <a:rPr lang="ru-RU" sz="1600"/>
              <a:t>.</a:t>
            </a:r>
          </a:p>
          <a:p>
            <a:pPr algn="ctr"/>
            <a:endParaRPr lang="ru-RU" sz="1600" b="1">
              <a:solidFill>
                <a:srgbClr val="FF6699"/>
              </a:solidFill>
              <a:latin typeface="Bookman Old Style" pitchFamily="18" charset="0"/>
            </a:endParaRPr>
          </a:p>
        </p:txBody>
      </p:sp>
      <p:sp>
        <p:nvSpPr>
          <p:cNvPr id="5" name="AutoShape 4" descr="Пергамент"/>
          <p:cNvSpPr>
            <a:spLocks noChangeArrowheads="1"/>
          </p:cNvSpPr>
          <p:nvPr/>
        </p:nvSpPr>
        <p:spPr bwMode="auto">
          <a:xfrm>
            <a:off x="5857875" y="3429000"/>
            <a:ext cx="2735263" cy="1368425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Противоречие</a:t>
            </a:r>
          </a:p>
        </p:txBody>
      </p:sp>
      <p:sp>
        <p:nvSpPr>
          <p:cNvPr id="21508" name="AutoShape 4" descr="Пергамент"/>
          <p:cNvSpPr>
            <a:spLocks noChangeArrowheads="1"/>
          </p:cNvSpPr>
          <p:nvPr/>
        </p:nvSpPr>
        <p:spPr bwMode="auto">
          <a:xfrm>
            <a:off x="3571875" y="4357688"/>
            <a:ext cx="5310188" cy="2000250"/>
          </a:xfrm>
          <a:prstGeom prst="horizont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Между необходимостью формирования культуры основ</a:t>
            </a:r>
          </a:p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 безопасности жизнедеятельности детей в быту, социуме,</a:t>
            </a:r>
          </a:p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  природе и несоответствием приоритетов семьи целям</a:t>
            </a:r>
          </a:p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 дошкольного учреждения.</a:t>
            </a: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Пергамент"/>
          <p:cNvSpPr>
            <a:spLocks noChangeArrowheads="1"/>
          </p:cNvSpPr>
          <p:nvPr/>
        </p:nvSpPr>
        <p:spPr bwMode="auto">
          <a:xfrm>
            <a:off x="3476625" y="1746250"/>
            <a:ext cx="2535238" cy="1368425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Новизна опыта </a:t>
            </a:r>
          </a:p>
        </p:txBody>
      </p:sp>
      <p:sp>
        <p:nvSpPr>
          <p:cNvPr id="22530" name="AutoShape 4" descr="Пергамент"/>
          <p:cNvSpPr>
            <a:spLocks noChangeArrowheads="1"/>
          </p:cNvSpPr>
          <p:nvPr/>
        </p:nvSpPr>
        <p:spPr bwMode="auto">
          <a:xfrm>
            <a:off x="1782763" y="2430463"/>
            <a:ext cx="5759450" cy="3165475"/>
          </a:xfrm>
          <a:prstGeom prst="horizont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>
                <a:latin typeface="Times New Roman" pitchFamily="18" charset="0"/>
                <a:cs typeface="Times New Roman" pitchFamily="18" charset="0"/>
              </a:rPr>
              <a:t>Самостоятельный поиск ребёнком быстрого</a:t>
            </a:r>
          </a:p>
          <a:p>
            <a:pPr algn="ctr"/>
            <a:r>
              <a:rPr lang="ru-RU" sz="1600">
                <a:latin typeface="Times New Roman" pitchFamily="18" charset="0"/>
                <a:cs typeface="Times New Roman" pitchFamily="18" charset="0"/>
              </a:rPr>
              <a:t> и эффективного решения выхода из сложной ситуации. </a:t>
            </a: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4356100" y="2097088"/>
            <a:ext cx="358775" cy="287337"/>
          </a:xfrm>
        </p:spPr>
        <p:txBody>
          <a:bodyPr/>
          <a:lstStyle/>
          <a:p>
            <a:pPr eaLnBrk="1" hangingPunct="1"/>
            <a:endParaRPr lang="ru-RU" sz="900" smtClean="0"/>
          </a:p>
        </p:txBody>
      </p:sp>
      <p:sp>
        <p:nvSpPr>
          <p:cNvPr id="2355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ru-RU" smtClean="0"/>
          </a:p>
        </p:txBody>
      </p:sp>
      <p:sp>
        <p:nvSpPr>
          <p:cNvPr id="5" name="AutoShape 4" descr="Пергамент"/>
          <p:cNvSpPr>
            <a:spLocks noChangeArrowheads="1"/>
          </p:cNvSpPr>
          <p:nvPr/>
        </p:nvSpPr>
        <p:spPr bwMode="auto">
          <a:xfrm>
            <a:off x="755650" y="1700213"/>
            <a:ext cx="7416800" cy="3787775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ru-RU" sz="1600">
                <a:solidFill>
                  <a:srgbClr val="000000"/>
                </a:solidFill>
              </a:rPr>
              <a:t> </a:t>
            </a:r>
          </a:p>
          <a:p>
            <a:pPr>
              <a:defRPr/>
            </a:pPr>
            <a:endParaRPr lang="ru-RU" sz="1600">
              <a:solidFill>
                <a:srgbClr val="000000"/>
              </a:solidFill>
            </a:endParaRPr>
          </a:p>
          <a:p>
            <a:pPr>
              <a:buFontTx/>
              <a:buChar char="•"/>
              <a:defRPr/>
            </a:pPr>
            <a:endParaRPr lang="ru-RU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4" descr="Пергамент"/>
          <p:cNvSpPr>
            <a:spLocks noChangeArrowheads="1"/>
          </p:cNvSpPr>
          <p:nvPr/>
        </p:nvSpPr>
        <p:spPr bwMode="auto">
          <a:xfrm>
            <a:off x="3348038" y="1557338"/>
            <a:ext cx="2660650" cy="1389062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</a:p>
        </p:txBody>
      </p:sp>
      <p:cxnSp>
        <p:nvCxnSpPr>
          <p:cNvPr id="8" name="Соединительная линия уступом 7"/>
          <p:cNvCxnSpPr/>
          <p:nvPr/>
        </p:nvCxnSpPr>
        <p:spPr>
          <a:xfrm>
            <a:off x="9685338" y="-458788"/>
            <a:ext cx="914400" cy="91440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813" y="2974975"/>
            <a:ext cx="6300787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Пергамент"/>
          <p:cNvSpPr>
            <a:spLocks noGrp="1" noChangeArrowheads="1"/>
          </p:cNvSpPr>
          <p:nvPr>
            <p:ph type="title"/>
          </p:nvPr>
        </p:nvSpPr>
        <p:spPr>
          <a:xfrm>
            <a:off x="3851275" y="836613"/>
            <a:ext cx="1584325" cy="1143000"/>
          </a:xfrm>
          <a:prstGeom prst="horizontalScroll">
            <a:avLst>
              <a:gd name="adj" fmla="val 125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8" name="AutoShape 4" descr="Пергамент"/>
          <p:cNvSpPr>
            <a:spLocks noGrp="1" noChangeArrowheads="1"/>
          </p:cNvSpPr>
          <p:nvPr>
            <p:ph idx="1"/>
          </p:nvPr>
        </p:nvSpPr>
        <p:spPr>
          <a:xfrm>
            <a:off x="250825" y="1341438"/>
            <a:ext cx="8229600" cy="4525962"/>
          </a:xfrm>
          <a:prstGeom prst="horizont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</a:ln>
        </p:spPr>
        <p:txBody>
          <a:bodyPr wrap="none" anchor="ctr"/>
          <a:lstStyle/>
          <a:p>
            <a:pPr marL="0" indent="0" eaLnBrk="1" hangingPunct="1">
              <a:buFont typeface="Arial" charset="0"/>
              <a:buNone/>
            </a:pPr>
            <a:r>
              <a:rPr lang="ru-RU" sz="1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1.Создание условий для формирования у дошкольников следующих компетенций:                                          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-предвидение опасных последствий сложившейся ситуации;                                                                                      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- психологическая готовность к действиям;                                                                                                                       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адекватное реагирование на ситуацию</a:t>
            </a:r>
          </a:p>
          <a:p>
            <a:pPr marL="0" indent="0" eaLnBrk="1" hangingPunct="1">
              <a:buFont typeface="Arial" charset="0"/>
              <a:buNone/>
            </a:pPr>
            <a:endParaRPr lang="ru-RU" sz="1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ru-RU" sz="1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2.Совместная работа детского сада и семьи по пропаганде и профилактике ППД и ОБЖ, через: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-реализацию задач образовательной области «Социально-коммуникативная»;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-формирование у детей навыков  безопасного поведения в быту, на улицах, дорогах;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-воспитание привычки к здоровому образу жизни;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осуществление  взаимосвязи с работниками службы  безопасности на дорогах и пожарной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1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безопасности.</a:t>
            </a:r>
          </a:p>
          <a:p>
            <a:pPr marL="0" indent="0" eaLnBrk="1" hangingPunct="1">
              <a:buFont typeface="Arial" charset="0"/>
              <a:buNone/>
            </a:pPr>
            <a:endParaRPr lang="ru-RU" sz="1600" b="1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AutoShape 4" descr="Пергамент"/>
          <p:cNvSpPr>
            <a:spLocks noChangeArrowheads="1"/>
          </p:cNvSpPr>
          <p:nvPr/>
        </p:nvSpPr>
        <p:spPr bwMode="auto">
          <a:xfrm>
            <a:off x="1770063" y="0"/>
            <a:ext cx="5376862" cy="1368425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Программно-методический комплект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3" name="AutoShape 4" descr="Пергамент"/>
          <p:cNvSpPr>
            <a:spLocks noChangeArrowheads="1"/>
          </p:cNvSpPr>
          <p:nvPr/>
        </p:nvSpPr>
        <p:spPr bwMode="auto">
          <a:xfrm>
            <a:off x="5003800" y="1196975"/>
            <a:ext cx="3148013" cy="2908300"/>
          </a:xfrm>
          <a:prstGeom prst="horizont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Учебно-наглядные пособия: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Демонстрационный</a:t>
            </a:r>
          </a:p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 и раздаточный материал:</a:t>
            </a:r>
          </a:p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- картины;</a:t>
            </a:r>
          </a:p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- плакаты;</a:t>
            </a:r>
          </a:p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- схемы;</a:t>
            </a:r>
          </a:p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- карты;</a:t>
            </a:r>
          </a:p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- таблицы.</a:t>
            </a:r>
          </a:p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- Аудиопособия,</a:t>
            </a:r>
          </a:p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- Видеопособия.</a:t>
            </a:r>
          </a:p>
        </p:txBody>
      </p:sp>
      <p:sp>
        <p:nvSpPr>
          <p:cNvPr id="7" name="AutoShape 4" descr="Пергамент"/>
          <p:cNvSpPr>
            <a:spLocks noChangeArrowheads="1"/>
          </p:cNvSpPr>
          <p:nvPr/>
        </p:nvSpPr>
        <p:spPr bwMode="auto">
          <a:xfrm>
            <a:off x="798513" y="4941888"/>
            <a:ext cx="2951162" cy="1597025"/>
          </a:xfrm>
          <a:prstGeom prst="horizont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Пособия для детей: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детская познавательная и </a:t>
            </a:r>
          </a:p>
          <a:p>
            <a:pPr marL="285750" indent="-285750">
              <a:buFontTx/>
              <a:buChar char="-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художественная литература;</a:t>
            </a:r>
          </a:p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энциклопедии;</a:t>
            </a:r>
          </a:p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развивающие игры.</a:t>
            </a:r>
          </a:p>
        </p:txBody>
      </p:sp>
      <p:sp>
        <p:nvSpPr>
          <p:cNvPr id="25605" name="AutoShape 4" descr="Пергамент"/>
          <p:cNvSpPr>
            <a:spLocks noChangeArrowheads="1"/>
          </p:cNvSpPr>
          <p:nvPr/>
        </p:nvSpPr>
        <p:spPr bwMode="auto">
          <a:xfrm>
            <a:off x="5508625" y="3789363"/>
            <a:ext cx="2386013" cy="1584325"/>
          </a:xfrm>
          <a:prstGeom prst="horizont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ТСО: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- телевизор;</a:t>
            </a:r>
          </a:p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- музыкальный центр;</a:t>
            </a:r>
          </a:p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- видеомагнитофон;</a:t>
            </a:r>
          </a:p>
          <a:p>
            <a:pPr>
              <a:buFontTx/>
              <a:buChar char="-"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 компьютер;</a:t>
            </a:r>
          </a:p>
          <a:p>
            <a:pPr>
              <a:buFontTx/>
              <a:buChar char="-"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 интерактивные игры;</a:t>
            </a:r>
          </a:p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- мультимедиа-проектор</a:t>
            </a:r>
            <a:r>
              <a:rPr lang="ru-RU" sz="1600"/>
              <a:t>.</a:t>
            </a:r>
          </a:p>
        </p:txBody>
      </p:sp>
      <p:sp>
        <p:nvSpPr>
          <p:cNvPr id="25606" name="AutoShape 4" descr="Пергамент"/>
          <p:cNvSpPr>
            <a:spLocks noChangeArrowheads="1"/>
          </p:cNvSpPr>
          <p:nvPr/>
        </p:nvSpPr>
        <p:spPr bwMode="auto">
          <a:xfrm>
            <a:off x="179388" y="1446213"/>
            <a:ext cx="3960812" cy="1368425"/>
          </a:xfrm>
          <a:prstGeom prst="horizont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Учебно-методические пособия: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- универсальные пособия;</a:t>
            </a:r>
          </a:p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-справочная и энциклопедическая литература</a:t>
            </a:r>
            <a:r>
              <a:rPr lang="ru-RU" sz="1600"/>
              <a:t>.</a:t>
            </a:r>
          </a:p>
        </p:txBody>
      </p:sp>
      <p:sp>
        <p:nvSpPr>
          <p:cNvPr id="12" name="AutoShape 4" descr="Пергамент"/>
          <p:cNvSpPr>
            <a:spLocks noChangeArrowheads="1"/>
          </p:cNvSpPr>
          <p:nvPr/>
        </p:nvSpPr>
        <p:spPr bwMode="auto">
          <a:xfrm>
            <a:off x="485775" y="2651125"/>
            <a:ext cx="3576638" cy="2462213"/>
          </a:xfrm>
          <a:prstGeom prst="horizont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Программы: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Образовательная программа ДОУ</a:t>
            </a:r>
          </a:p>
          <a:p>
            <a:pPr marL="285750" indent="-285750">
              <a:buFontTx/>
              <a:buChar char="-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«От рождения до школы» </a:t>
            </a:r>
          </a:p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 ред.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Вераксы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Tx/>
              <a:buChar char="-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Парциальные программы</a:t>
            </a:r>
          </a:p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Авдеевой, О.Л. Князевой, </a:t>
            </a:r>
          </a:p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Р.Б.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Стеркиной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«Основы безопасности</a:t>
            </a:r>
          </a:p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детей дошкольного возраста»</a:t>
            </a:r>
          </a:p>
          <a:p>
            <a:pPr marL="285750" indent="-285750">
              <a:buFontTx/>
              <a:buChar char="-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Рабочая программ: « Спутник</a:t>
            </a:r>
          </a:p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безопасности».</a:t>
            </a:r>
          </a:p>
        </p:txBody>
      </p:sp>
      <p:sp>
        <p:nvSpPr>
          <p:cNvPr id="15" name="AutoShape 4" descr="Пергамент"/>
          <p:cNvSpPr>
            <a:spLocks noGrp="1" noChangeArrowheads="1"/>
          </p:cNvSpPr>
          <p:nvPr>
            <p:ph idx="1"/>
          </p:nvPr>
        </p:nvSpPr>
        <p:spPr>
          <a:xfrm>
            <a:off x="6011863" y="5276850"/>
            <a:ext cx="2592387" cy="1584325"/>
          </a:xfrm>
          <a:prstGeom prst="horizontalScrol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rgbClr val="FFCC00"/>
            </a:solidFill>
            <a:round/>
          </a:ln>
        </p:spPr>
        <p:txBody>
          <a:bodyPr wrap="none" anchor="ctr"/>
          <a:lstStyle/>
          <a:p>
            <a:pPr eaLnBrk="1" hangingPunct="1">
              <a:defRPr/>
            </a:pPr>
            <a:endParaRPr lang="ru-RU" dirty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Периодические издания: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для детей;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для педагогов;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для родителей;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для сотрудников ДОУ.</a:t>
            </a:r>
          </a:p>
          <a:p>
            <a:pPr eaLnBrk="1" hangingPunct="1">
              <a:defRPr/>
            </a:pPr>
            <a:endParaRPr lang="ru-RU" dirty="0"/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през-я 5-6 лет готова</Template>
  <TotalTime>2719</TotalTime>
  <Words>1100</Words>
  <Application>Microsoft Office PowerPoint</Application>
  <PresentationFormat>Экран (4:3)</PresentationFormat>
  <Paragraphs>400</Paragraphs>
  <Slides>42</Slides>
  <Notes>8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8" baseType="lpstr">
      <vt:lpstr>Arial</vt:lpstr>
      <vt:lpstr>Calibri</vt:lpstr>
      <vt:lpstr>Times New Roman</vt:lpstr>
      <vt:lpstr>Bookman Old Style</vt:lpstr>
      <vt:lpstr>Symbol</vt:lpstr>
      <vt:lpstr>Шаблон 2</vt:lpstr>
      <vt:lpstr>Слайд 1</vt:lpstr>
      <vt:lpstr> Образование:  средне – специальное,  Ирбитское педучилище,  1992год. Стаж работы: 23 года; Стаж в данном учреждении:  19 лет  </vt:lpstr>
      <vt:lpstr>Тема: «Формирование основ безопасности жизнедеятельности у детей дошкольного возраста.»</vt:lpstr>
      <vt:lpstr> </vt:lpstr>
      <vt:lpstr>Слайд 5</vt:lpstr>
      <vt:lpstr>Слайд 6</vt:lpstr>
      <vt:lpstr>Слайд 7</vt:lpstr>
      <vt:lpstr>Задачи</vt:lpstr>
      <vt:lpstr>Слайд 9</vt:lpstr>
      <vt:lpstr>Программа «Спутник безопасности»</vt:lpstr>
      <vt:lpstr>Слайд 11</vt:lpstr>
      <vt:lpstr>методы и приёмы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Учебная деятельность</vt:lpstr>
      <vt:lpstr>Слайд 29</vt:lpstr>
      <vt:lpstr>Слайд 30</vt:lpstr>
      <vt:lpstr>Слайд 31</vt:lpstr>
      <vt:lpstr>Р</vt:lpstr>
      <vt:lpstr>Слайд 33</vt:lpstr>
      <vt:lpstr>Экскурсии.</vt:lpstr>
      <vt:lpstr>Слайд 35</vt:lpstr>
      <vt:lpstr>Слайд 36</vt:lpstr>
      <vt:lpstr>Слайд 37</vt:lpstr>
      <vt:lpstr>Слайд 38</vt:lpstr>
      <vt:lpstr>Слайд 39</vt:lpstr>
      <vt:lpstr>                                   </vt:lpstr>
      <vt:lpstr>Слайд 41</vt:lpstr>
      <vt:lpstr>Слайд 42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ВОЗРАСТНЫЕ  ОСОБЕННОСТИ       ДЕТЕЙ  5-6 ЛЕТ</dc:title>
  <dc:creator>Тополёк</dc:creator>
  <cp:lastModifiedBy>User</cp:lastModifiedBy>
  <cp:revision>258</cp:revision>
  <dcterms:created xsi:type="dcterms:W3CDTF">2014-12-03T10:31:06Z</dcterms:created>
  <dcterms:modified xsi:type="dcterms:W3CDTF">2016-06-23T10:04:36Z</dcterms:modified>
</cp:coreProperties>
</file>