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323" r:id="rId3"/>
    <p:sldId id="260" r:id="rId4"/>
    <p:sldId id="256" r:id="rId5"/>
    <p:sldId id="326" r:id="rId6"/>
    <p:sldId id="327" r:id="rId7"/>
    <p:sldId id="329" r:id="rId8"/>
    <p:sldId id="346" r:id="rId9"/>
    <p:sldId id="345" r:id="rId10"/>
    <p:sldId id="347" r:id="rId11"/>
    <p:sldId id="338" r:id="rId12"/>
    <p:sldId id="339" r:id="rId13"/>
    <p:sldId id="360" r:id="rId14"/>
    <p:sldId id="334" r:id="rId15"/>
    <p:sldId id="333" r:id="rId16"/>
    <p:sldId id="331" r:id="rId17"/>
    <p:sldId id="351" r:id="rId18"/>
    <p:sldId id="332" r:id="rId19"/>
    <p:sldId id="335" r:id="rId20"/>
    <p:sldId id="336" r:id="rId21"/>
    <p:sldId id="353" r:id="rId22"/>
    <p:sldId id="340" r:id="rId23"/>
    <p:sldId id="341" r:id="rId24"/>
    <p:sldId id="354" r:id="rId25"/>
    <p:sldId id="355" r:id="rId26"/>
    <p:sldId id="356" r:id="rId27"/>
    <p:sldId id="357" r:id="rId28"/>
    <p:sldId id="358" r:id="rId29"/>
    <p:sldId id="359" r:id="rId30"/>
    <p:sldId id="34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DC0FF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4628" autoAdjust="0"/>
  </p:normalViewPr>
  <p:slideViewPr>
    <p:cSldViewPr>
      <p:cViewPr varScale="1">
        <p:scale>
          <a:sx n="68" d="100"/>
          <a:sy n="68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C3B83-DFF5-40DF-8494-B26F87EFD3B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029CF-6FB9-40F5-968D-2FF4847FB8F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МЕТОДЫ ФОРМИРОВАНИЯ У ВОСПИТАННИКОВ ОТВЕТСТВЕННОГО ОТНОШЕНИЯ К ПРИРОДЕ</a:t>
          </a:r>
          <a:endParaRPr lang="ru-RU" dirty="0">
            <a:solidFill>
              <a:schemeClr val="tx1"/>
            </a:solidFill>
          </a:endParaRPr>
        </a:p>
      </dgm:t>
    </dgm:pt>
    <dgm:pt modelId="{C660B93C-023A-4DFC-A37C-07F2249166F9}" type="parTrans" cxnId="{1F6B6144-8CB8-4876-BA7F-E9292B8526D7}">
      <dgm:prSet/>
      <dgm:spPr/>
      <dgm:t>
        <a:bodyPr/>
        <a:lstStyle/>
        <a:p>
          <a:endParaRPr lang="ru-RU"/>
        </a:p>
      </dgm:t>
    </dgm:pt>
    <dgm:pt modelId="{F2F8E47F-0789-4F94-9C3A-6E3D299D67E8}" type="sibTrans" cxnId="{1F6B6144-8CB8-4876-BA7F-E9292B8526D7}">
      <dgm:prSet/>
      <dgm:spPr/>
      <dgm:t>
        <a:bodyPr/>
        <a:lstStyle/>
        <a:p>
          <a:endParaRPr lang="ru-RU"/>
        </a:p>
      </dgm:t>
    </dgm:pt>
    <dgm:pt modelId="{D8332950-8DC4-4567-A074-91058A511FE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идентификация</a:t>
          </a:r>
        </a:p>
        <a:p>
          <a:r>
            <a:rPr lang="ru-RU" sz="1800" dirty="0">
              <a:solidFill>
                <a:schemeClr val="tx1"/>
              </a:solidFill>
            </a:rPr>
            <a:t> (от </a:t>
          </a:r>
          <a:r>
            <a:rPr lang="ru-RU" sz="1800" i="0" dirty="0">
              <a:solidFill>
                <a:schemeClr val="tx1"/>
              </a:solidFill>
            </a:rPr>
            <a:t>лат</a:t>
          </a:r>
          <a:r>
            <a:rPr lang="ru-RU" sz="1800" i="1" dirty="0">
              <a:solidFill>
                <a:schemeClr val="tx1"/>
              </a:solidFill>
            </a:rPr>
            <a:t>.</a:t>
          </a:r>
          <a:r>
            <a:rPr lang="ru-RU" sz="1800" dirty="0">
              <a:solidFill>
                <a:schemeClr val="tx1"/>
              </a:solidFill>
            </a:rPr>
            <a:t>–отождествлять) 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F3710C5-57FE-4361-9B52-E646D86AAA93}" type="parTrans" cxnId="{FA825C8D-5FD2-4825-A45F-37A73D2E4238}">
      <dgm:prSet/>
      <dgm:spPr/>
      <dgm:t>
        <a:bodyPr/>
        <a:lstStyle/>
        <a:p>
          <a:endParaRPr lang="ru-RU"/>
        </a:p>
      </dgm:t>
    </dgm:pt>
    <dgm:pt modelId="{79D0328D-B9A4-496A-9A76-30A09B02B8B2}" type="sibTrans" cxnId="{FA825C8D-5FD2-4825-A45F-37A73D2E4238}">
      <dgm:prSet/>
      <dgm:spPr/>
      <dgm:t>
        <a:bodyPr/>
        <a:lstStyle/>
        <a:p>
          <a:endParaRPr lang="ru-RU"/>
        </a:p>
      </dgm:t>
    </dgm:pt>
    <dgm:pt modelId="{815F952C-A3B5-4481-A2A8-A515FAF9F79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</a:t>
          </a:r>
          <a:r>
            <a:rPr lang="ru-RU" sz="1800" b="1" i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эмпатия</a:t>
          </a:r>
          <a:endParaRPr lang="ru-RU" sz="18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u-RU" sz="1800" i="1" dirty="0">
              <a:solidFill>
                <a:schemeClr val="tx1"/>
              </a:solidFill>
            </a:rPr>
            <a:t> </a:t>
          </a:r>
          <a:r>
            <a:rPr lang="ru-RU" sz="1800" dirty="0">
              <a:solidFill>
                <a:schemeClr val="tx1"/>
              </a:solidFill>
            </a:rPr>
            <a:t>(от греч. – сопереживание) 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3FCE486-8A79-4215-B92E-9C22ECD6DF6A}" type="parTrans" cxnId="{49E7A6E9-9952-42FE-99C5-E4724D4C8EEF}">
      <dgm:prSet/>
      <dgm:spPr/>
      <dgm:t>
        <a:bodyPr/>
        <a:lstStyle/>
        <a:p>
          <a:endParaRPr lang="ru-RU"/>
        </a:p>
      </dgm:t>
    </dgm:pt>
    <dgm:pt modelId="{32BAF6EE-C55E-479D-8774-B9677E9B1214}" type="sibTrans" cxnId="{49E7A6E9-9952-42FE-99C5-E4724D4C8EEF}">
      <dgm:prSet/>
      <dgm:spPr/>
      <dgm:t>
        <a:bodyPr/>
        <a:lstStyle/>
        <a:p>
          <a:endParaRPr lang="ru-RU"/>
        </a:p>
      </dgm:t>
    </dgm:pt>
    <dgm:pt modelId="{D1B81962-A8E0-4282-9176-F650FB2CC5F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</a:t>
          </a:r>
          <a:r>
            <a:rPr lang="ru-RU" sz="1800" b="1" i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лабилизация</a:t>
          </a:r>
          <a:endParaRPr lang="ru-RU" sz="18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u-RU" sz="1800" i="1" dirty="0">
              <a:solidFill>
                <a:schemeClr val="tx1"/>
              </a:solidFill>
            </a:rPr>
            <a:t> </a:t>
          </a:r>
          <a:r>
            <a:rPr lang="ru-RU" sz="1800" dirty="0">
              <a:solidFill>
                <a:schemeClr val="tx1"/>
              </a:solidFill>
            </a:rPr>
            <a:t>(от лат.–неустойчивый) 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451195D-699B-4E5C-8A98-68431E011E29}" type="parTrans" cxnId="{335E32D9-9CE1-412D-8081-E59AF701781E}">
      <dgm:prSet/>
      <dgm:spPr/>
      <dgm:t>
        <a:bodyPr/>
        <a:lstStyle/>
        <a:p>
          <a:endParaRPr lang="ru-RU"/>
        </a:p>
      </dgm:t>
    </dgm:pt>
    <dgm:pt modelId="{4A1BC60E-7885-4DC3-AB9A-26C8E3090BBF}" type="sibTrans" cxnId="{335E32D9-9CE1-412D-8081-E59AF701781E}">
      <dgm:prSet/>
      <dgm:spPr/>
      <dgm:t>
        <a:bodyPr/>
        <a:lstStyle/>
        <a:p>
          <a:endParaRPr lang="ru-RU"/>
        </a:p>
      </dgm:t>
    </dgm:pt>
    <dgm:pt modelId="{F526138C-056A-48A6-B59B-A91A2E0D124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Художественная репрезентация</a:t>
          </a:r>
        </a:p>
        <a:p>
          <a:pPr>
            <a:spcAft>
              <a:spcPts val="0"/>
            </a:spcAft>
          </a:pPr>
          <a:r>
            <a:rPr lang="ru-RU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природных объектов</a:t>
          </a:r>
        </a:p>
        <a:p>
          <a:pPr>
            <a:spcAft>
              <a:spcPct val="35000"/>
            </a:spcAft>
          </a:pPr>
          <a:r>
            <a:rPr lang="ru-RU" sz="1800" dirty="0">
              <a:solidFill>
                <a:schemeClr val="tx1"/>
              </a:solidFill>
            </a:rPr>
            <a:t> (от </a:t>
          </a:r>
          <a:r>
            <a:rPr lang="ru-RU" sz="1800" i="0" dirty="0">
              <a:solidFill>
                <a:schemeClr val="tx1"/>
              </a:solidFill>
            </a:rPr>
            <a:t>франц</a:t>
          </a:r>
          <a:r>
            <a:rPr lang="ru-RU" sz="1800" i="1" dirty="0">
              <a:solidFill>
                <a:schemeClr val="tx1"/>
              </a:solidFill>
            </a:rPr>
            <a:t>.</a:t>
          </a:r>
          <a:r>
            <a:rPr lang="ru-RU" sz="1800" dirty="0">
              <a:solidFill>
                <a:schemeClr val="tx1"/>
              </a:solidFill>
            </a:rPr>
            <a:t> – представительство) </a:t>
          </a:r>
        </a:p>
      </dgm:t>
    </dgm:pt>
    <dgm:pt modelId="{2A7370AA-BA54-456B-8C90-0F306B0EF136}" type="parTrans" cxnId="{2CE83348-0842-473F-B11B-95B6AF8EFA10}">
      <dgm:prSet/>
      <dgm:spPr/>
      <dgm:t>
        <a:bodyPr/>
        <a:lstStyle/>
        <a:p>
          <a:endParaRPr lang="ru-RU"/>
        </a:p>
      </dgm:t>
    </dgm:pt>
    <dgm:pt modelId="{D90A2DD7-E20A-4AF3-BBA4-13AD1D17E20A}" type="sibTrans" cxnId="{2CE83348-0842-473F-B11B-95B6AF8EFA10}">
      <dgm:prSet/>
      <dgm:spPr/>
      <dgm:t>
        <a:bodyPr/>
        <a:lstStyle/>
        <a:p>
          <a:endParaRPr lang="ru-RU"/>
        </a:p>
      </dgm:t>
    </dgm:pt>
    <dgm:pt modelId="{061B61C9-AAA2-46F2-BA7D-86DF77F88ED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рефлексия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800" dirty="0">
              <a:solidFill>
                <a:schemeClr val="tx1"/>
              </a:solidFill>
            </a:rPr>
            <a:t>(от лат.–обращение назад) 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191D72-A993-4254-A5E5-7D52A482276C}" type="parTrans" cxnId="{904D3644-5AFF-407B-9AC6-53BA612FAC0E}">
      <dgm:prSet/>
      <dgm:spPr/>
      <dgm:t>
        <a:bodyPr/>
        <a:lstStyle/>
        <a:p>
          <a:endParaRPr lang="ru-RU"/>
        </a:p>
      </dgm:t>
    </dgm:pt>
    <dgm:pt modelId="{6D3FB9FC-4E25-46CA-9BBF-02E94F861AC7}" type="sibTrans" cxnId="{904D3644-5AFF-407B-9AC6-53BA612FAC0E}">
      <dgm:prSet/>
      <dgm:spPr/>
      <dgm:t>
        <a:bodyPr/>
        <a:lstStyle/>
        <a:p>
          <a:endParaRPr lang="ru-RU"/>
        </a:p>
      </dgm:t>
    </dgm:pt>
    <dgm:pt modelId="{D3AA1E00-F184-46FC-8692-04922AC0B59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ассоциация</a:t>
          </a:r>
        </a:p>
        <a:p>
          <a:r>
            <a:rPr lang="ru-RU" sz="1800" dirty="0">
              <a:solidFill>
                <a:schemeClr val="tx1"/>
              </a:solidFill>
              <a:latin typeface="+mn-lt"/>
              <a:cs typeface="Arial" pitchFamily="34" charset="0"/>
            </a:rPr>
            <a:t>(от лат. – соединение) </a:t>
          </a:r>
        </a:p>
      </dgm:t>
    </dgm:pt>
    <dgm:pt modelId="{990756FA-C2A8-46B3-BA14-6B526A487929}" type="parTrans" cxnId="{9A564E03-5C0B-4F60-AC62-94BD97241E0F}">
      <dgm:prSet/>
      <dgm:spPr/>
      <dgm:t>
        <a:bodyPr/>
        <a:lstStyle/>
        <a:p>
          <a:endParaRPr lang="ru-RU"/>
        </a:p>
      </dgm:t>
    </dgm:pt>
    <dgm:pt modelId="{B5E0B9B8-8267-402F-B8E5-C9915E60F3F9}" type="sibTrans" cxnId="{9A564E03-5C0B-4F60-AC62-94BD97241E0F}">
      <dgm:prSet/>
      <dgm:spPr/>
      <dgm:t>
        <a:bodyPr/>
        <a:lstStyle/>
        <a:p>
          <a:endParaRPr lang="ru-RU"/>
        </a:p>
      </dgm:t>
    </dgm:pt>
    <dgm:pt modelId="{3BD7BE05-A327-4961-AF84-75AD4448CCA2}" type="pres">
      <dgm:prSet presAssocID="{867C3B83-DFF5-40DF-8494-B26F87EFD3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052A18C-1F5C-4F9F-88FE-E98352FCDA1C}" type="pres">
      <dgm:prSet presAssocID="{74D029CF-6FB9-40F5-968D-2FF4847FB8F0}" presName="singleCycle" presStyleCnt="0"/>
      <dgm:spPr/>
    </dgm:pt>
    <dgm:pt modelId="{3979F1A6-EAB0-428B-8D42-4186671E2D70}" type="pres">
      <dgm:prSet presAssocID="{74D029CF-6FB9-40F5-968D-2FF4847FB8F0}" presName="singleCenter" presStyleLbl="node1" presStyleIdx="0" presStyleCnt="7" custScaleX="136364" custScaleY="122840" custLinFactNeighborX="-212" custLinFactNeighborY="-37050">
        <dgm:presLayoutVars>
          <dgm:chMax val="7"/>
          <dgm:chPref val="7"/>
        </dgm:presLayoutVars>
      </dgm:prSet>
      <dgm:spPr/>
    </dgm:pt>
    <dgm:pt modelId="{1F082EEB-05D0-4070-B233-D1F391BFB70F}" type="pres">
      <dgm:prSet presAssocID="{3F3710C5-57FE-4361-9B52-E646D86AAA93}" presName="Name56" presStyleLbl="parChTrans1D2" presStyleIdx="0" presStyleCnt="6"/>
      <dgm:spPr/>
    </dgm:pt>
    <dgm:pt modelId="{3DF24A59-94E6-4F0E-A848-DAB23C53E3AA}" type="pres">
      <dgm:prSet presAssocID="{D8332950-8DC4-4567-A074-91058A511FEE}" presName="text0" presStyleLbl="node1" presStyleIdx="1" presStyleCnt="7" custScaleX="182602" custScaleY="113111" custRadScaleRad="105915" custRadScaleInc="497702">
        <dgm:presLayoutVars>
          <dgm:bulletEnabled val="1"/>
        </dgm:presLayoutVars>
      </dgm:prSet>
      <dgm:spPr/>
    </dgm:pt>
    <dgm:pt modelId="{B1A6FB27-BA77-4289-96EB-EC3884AC4815}" type="pres">
      <dgm:prSet presAssocID="{D3FCE486-8A79-4215-B92E-9C22ECD6DF6A}" presName="Name56" presStyleLbl="parChTrans1D2" presStyleIdx="1" presStyleCnt="6"/>
      <dgm:spPr/>
    </dgm:pt>
    <dgm:pt modelId="{57C49CCC-8996-4EC2-9592-4B9ACF6E2F99}" type="pres">
      <dgm:prSet presAssocID="{815F952C-A3B5-4481-A2A8-A515FAF9F790}" presName="text0" presStyleLbl="node1" presStyleIdx="2" presStyleCnt="7" custScaleX="167507" custScaleY="101555" custRadScaleRad="134676" custRadScaleInc="24286">
        <dgm:presLayoutVars>
          <dgm:bulletEnabled val="1"/>
        </dgm:presLayoutVars>
      </dgm:prSet>
      <dgm:spPr/>
    </dgm:pt>
    <dgm:pt modelId="{628D9E1D-4E90-4A3B-9AA7-B79A4F89EA0C}" type="pres">
      <dgm:prSet presAssocID="{B451195D-699B-4E5C-8A98-68431E011E29}" presName="Name56" presStyleLbl="parChTrans1D2" presStyleIdx="2" presStyleCnt="6"/>
      <dgm:spPr/>
    </dgm:pt>
    <dgm:pt modelId="{AE626245-8705-4F1E-9BCA-70D08707B2A1}" type="pres">
      <dgm:prSet presAssocID="{D1B81962-A8E0-4282-9176-F650FB2CC5F8}" presName="text0" presStyleLbl="node1" presStyleIdx="3" presStyleCnt="7" custScaleX="167894" custScaleY="107214" custRadScaleRad="119286" custRadScaleInc="466937">
        <dgm:presLayoutVars>
          <dgm:bulletEnabled val="1"/>
        </dgm:presLayoutVars>
      </dgm:prSet>
      <dgm:spPr/>
    </dgm:pt>
    <dgm:pt modelId="{9A36BFD7-99CD-4B4E-946B-E96AB18E69C2}" type="pres">
      <dgm:prSet presAssocID="{2A7370AA-BA54-456B-8C90-0F306B0EF136}" presName="Name56" presStyleLbl="parChTrans1D2" presStyleIdx="3" presStyleCnt="6"/>
      <dgm:spPr/>
    </dgm:pt>
    <dgm:pt modelId="{9ADB62A1-22B7-4323-B7D5-215BF2525460}" type="pres">
      <dgm:prSet presAssocID="{F526138C-056A-48A6-B59B-A91A2E0D1241}" presName="text0" presStyleLbl="node1" presStyleIdx="4" presStyleCnt="7" custScaleX="189858" custScaleY="113337" custRadScaleRad="111141" custRadScaleInc="116378">
        <dgm:presLayoutVars>
          <dgm:bulletEnabled val="1"/>
        </dgm:presLayoutVars>
      </dgm:prSet>
      <dgm:spPr/>
    </dgm:pt>
    <dgm:pt modelId="{79CDD400-689D-41E4-9EE3-9B24B0949C9E}" type="pres">
      <dgm:prSet presAssocID="{33191D72-A993-4254-A5E5-7D52A482276C}" presName="Name56" presStyleLbl="parChTrans1D2" presStyleIdx="4" presStyleCnt="6"/>
      <dgm:spPr/>
    </dgm:pt>
    <dgm:pt modelId="{C8315862-8E1D-4791-9587-829F502DB8AD}" type="pres">
      <dgm:prSet presAssocID="{061B61C9-AAA2-46F2-BA7D-86DF77F88ED6}" presName="text0" presStyleLbl="node1" presStyleIdx="5" presStyleCnt="7" custScaleX="171267" custScaleY="107214" custRadScaleRad="118438" custRadScaleInc="-466697">
        <dgm:presLayoutVars>
          <dgm:bulletEnabled val="1"/>
        </dgm:presLayoutVars>
      </dgm:prSet>
      <dgm:spPr/>
    </dgm:pt>
    <dgm:pt modelId="{7F41F0D5-6AC9-42C7-83BB-8F8373BBC38C}" type="pres">
      <dgm:prSet presAssocID="{990756FA-C2A8-46B3-BA14-6B526A487929}" presName="Name56" presStyleLbl="parChTrans1D2" presStyleIdx="5" presStyleCnt="6"/>
      <dgm:spPr/>
    </dgm:pt>
    <dgm:pt modelId="{6238FB9B-4768-40C5-8C0D-D90644A3E5EE}" type="pres">
      <dgm:prSet presAssocID="{D3AA1E00-F184-46FC-8692-04922AC0B596}" presName="text0" presStyleLbl="node1" presStyleIdx="6" presStyleCnt="7" custScaleX="169659" custScaleY="104649" custRadScaleRad="134130" custRadScaleInc="-20757">
        <dgm:presLayoutVars>
          <dgm:bulletEnabled val="1"/>
        </dgm:presLayoutVars>
      </dgm:prSet>
      <dgm:spPr/>
    </dgm:pt>
  </dgm:ptLst>
  <dgm:cxnLst>
    <dgm:cxn modelId="{9A564E03-5C0B-4F60-AC62-94BD97241E0F}" srcId="{74D029CF-6FB9-40F5-968D-2FF4847FB8F0}" destId="{D3AA1E00-F184-46FC-8692-04922AC0B596}" srcOrd="5" destOrd="0" parTransId="{990756FA-C2A8-46B3-BA14-6B526A487929}" sibTransId="{B5E0B9B8-8267-402F-B8E5-C9915E60F3F9}"/>
    <dgm:cxn modelId="{17F2F809-EC51-4FF4-928A-1F413101DF18}" type="presOf" srcId="{815F952C-A3B5-4481-A2A8-A515FAF9F790}" destId="{57C49CCC-8996-4EC2-9592-4B9ACF6E2F99}" srcOrd="0" destOrd="0" presId="urn:microsoft.com/office/officeart/2008/layout/RadialCluster"/>
    <dgm:cxn modelId="{163C390A-D01D-4772-A63C-964EABED9270}" type="presOf" srcId="{061B61C9-AAA2-46F2-BA7D-86DF77F88ED6}" destId="{C8315862-8E1D-4791-9587-829F502DB8AD}" srcOrd="0" destOrd="0" presId="urn:microsoft.com/office/officeart/2008/layout/RadialCluster"/>
    <dgm:cxn modelId="{6EF5580C-5C6B-499C-B637-F3F9E7107F0B}" type="presOf" srcId="{867C3B83-DFF5-40DF-8494-B26F87EFD3BC}" destId="{3BD7BE05-A327-4961-AF84-75AD4448CCA2}" srcOrd="0" destOrd="0" presId="urn:microsoft.com/office/officeart/2008/layout/RadialCluster"/>
    <dgm:cxn modelId="{FF3BA812-F12D-4DD7-AA4E-D6E0FF5AFC6B}" type="presOf" srcId="{3F3710C5-57FE-4361-9B52-E646D86AAA93}" destId="{1F082EEB-05D0-4070-B233-D1F391BFB70F}" srcOrd="0" destOrd="0" presId="urn:microsoft.com/office/officeart/2008/layout/RadialCluster"/>
    <dgm:cxn modelId="{43CCAC39-E29D-4D99-9A66-63679724D526}" type="presOf" srcId="{990756FA-C2A8-46B3-BA14-6B526A487929}" destId="{7F41F0D5-6AC9-42C7-83BB-8F8373BBC38C}" srcOrd="0" destOrd="0" presId="urn:microsoft.com/office/officeart/2008/layout/RadialCluster"/>
    <dgm:cxn modelId="{F2A0AB3F-CD71-468D-8828-1F2477D51D37}" type="presOf" srcId="{D8332950-8DC4-4567-A074-91058A511FEE}" destId="{3DF24A59-94E6-4F0E-A848-DAB23C53E3AA}" srcOrd="0" destOrd="0" presId="urn:microsoft.com/office/officeart/2008/layout/RadialCluster"/>
    <dgm:cxn modelId="{F6EE3F43-91C4-41A8-BAA9-047507DA6932}" type="presOf" srcId="{D3AA1E00-F184-46FC-8692-04922AC0B596}" destId="{6238FB9B-4768-40C5-8C0D-D90644A3E5EE}" srcOrd="0" destOrd="0" presId="urn:microsoft.com/office/officeart/2008/layout/RadialCluster"/>
    <dgm:cxn modelId="{904D3644-5AFF-407B-9AC6-53BA612FAC0E}" srcId="{74D029CF-6FB9-40F5-968D-2FF4847FB8F0}" destId="{061B61C9-AAA2-46F2-BA7D-86DF77F88ED6}" srcOrd="4" destOrd="0" parTransId="{33191D72-A993-4254-A5E5-7D52A482276C}" sibTransId="{6D3FB9FC-4E25-46CA-9BBF-02E94F861AC7}"/>
    <dgm:cxn modelId="{1F6B6144-8CB8-4876-BA7F-E9292B8526D7}" srcId="{867C3B83-DFF5-40DF-8494-B26F87EFD3BC}" destId="{74D029CF-6FB9-40F5-968D-2FF4847FB8F0}" srcOrd="0" destOrd="0" parTransId="{C660B93C-023A-4DFC-A37C-07F2249166F9}" sibTransId="{F2F8E47F-0789-4F94-9C3A-6E3D299D67E8}"/>
    <dgm:cxn modelId="{2CE83348-0842-473F-B11B-95B6AF8EFA10}" srcId="{74D029CF-6FB9-40F5-968D-2FF4847FB8F0}" destId="{F526138C-056A-48A6-B59B-A91A2E0D1241}" srcOrd="3" destOrd="0" parTransId="{2A7370AA-BA54-456B-8C90-0F306B0EF136}" sibTransId="{D90A2DD7-E20A-4AF3-BBA4-13AD1D17E20A}"/>
    <dgm:cxn modelId="{C0FDE44F-9E33-4242-BEEE-5BEA9A8A5429}" type="presOf" srcId="{B451195D-699B-4E5C-8A98-68431E011E29}" destId="{628D9E1D-4E90-4A3B-9AA7-B79A4F89EA0C}" srcOrd="0" destOrd="0" presId="urn:microsoft.com/office/officeart/2008/layout/RadialCluster"/>
    <dgm:cxn modelId="{FF47B652-8ADD-4747-84AB-01000DC3039F}" type="presOf" srcId="{D3FCE486-8A79-4215-B92E-9C22ECD6DF6A}" destId="{B1A6FB27-BA77-4289-96EB-EC3884AC4815}" srcOrd="0" destOrd="0" presId="urn:microsoft.com/office/officeart/2008/layout/RadialCluster"/>
    <dgm:cxn modelId="{FA825C8D-5FD2-4825-A45F-37A73D2E4238}" srcId="{74D029CF-6FB9-40F5-968D-2FF4847FB8F0}" destId="{D8332950-8DC4-4567-A074-91058A511FEE}" srcOrd="0" destOrd="0" parTransId="{3F3710C5-57FE-4361-9B52-E646D86AAA93}" sibTransId="{79D0328D-B9A4-496A-9A76-30A09B02B8B2}"/>
    <dgm:cxn modelId="{798EDB97-0891-413A-8C0C-B827F2046D39}" type="presOf" srcId="{F526138C-056A-48A6-B59B-A91A2E0D1241}" destId="{9ADB62A1-22B7-4323-B7D5-215BF2525460}" srcOrd="0" destOrd="0" presId="urn:microsoft.com/office/officeart/2008/layout/RadialCluster"/>
    <dgm:cxn modelId="{4E816EB2-3BF8-41A4-8457-8C88FCBA0608}" type="presOf" srcId="{33191D72-A993-4254-A5E5-7D52A482276C}" destId="{79CDD400-689D-41E4-9EE3-9B24B0949C9E}" srcOrd="0" destOrd="0" presId="urn:microsoft.com/office/officeart/2008/layout/RadialCluster"/>
    <dgm:cxn modelId="{63DE9FC4-744D-4BAC-A750-2A335E72D301}" type="presOf" srcId="{74D029CF-6FB9-40F5-968D-2FF4847FB8F0}" destId="{3979F1A6-EAB0-428B-8D42-4186671E2D70}" srcOrd="0" destOrd="0" presId="urn:microsoft.com/office/officeart/2008/layout/RadialCluster"/>
    <dgm:cxn modelId="{0FE1A2C6-194B-40D7-9CA4-91AD71606B44}" type="presOf" srcId="{D1B81962-A8E0-4282-9176-F650FB2CC5F8}" destId="{AE626245-8705-4F1E-9BCA-70D08707B2A1}" srcOrd="0" destOrd="0" presId="urn:microsoft.com/office/officeart/2008/layout/RadialCluster"/>
    <dgm:cxn modelId="{335E32D9-9CE1-412D-8081-E59AF701781E}" srcId="{74D029CF-6FB9-40F5-968D-2FF4847FB8F0}" destId="{D1B81962-A8E0-4282-9176-F650FB2CC5F8}" srcOrd="2" destOrd="0" parTransId="{B451195D-699B-4E5C-8A98-68431E011E29}" sibTransId="{4A1BC60E-7885-4DC3-AB9A-26C8E3090BBF}"/>
    <dgm:cxn modelId="{99ACE4DA-F8CC-428A-AFE7-26A2FEEDCC30}" type="presOf" srcId="{2A7370AA-BA54-456B-8C90-0F306B0EF136}" destId="{9A36BFD7-99CD-4B4E-946B-E96AB18E69C2}" srcOrd="0" destOrd="0" presId="urn:microsoft.com/office/officeart/2008/layout/RadialCluster"/>
    <dgm:cxn modelId="{49E7A6E9-9952-42FE-99C5-E4724D4C8EEF}" srcId="{74D029CF-6FB9-40F5-968D-2FF4847FB8F0}" destId="{815F952C-A3B5-4481-A2A8-A515FAF9F790}" srcOrd="1" destOrd="0" parTransId="{D3FCE486-8A79-4215-B92E-9C22ECD6DF6A}" sibTransId="{32BAF6EE-C55E-479D-8774-B9677E9B1214}"/>
    <dgm:cxn modelId="{6F5BAC51-828E-4816-88EC-E43C83505F76}" type="presParOf" srcId="{3BD7BE05-A327-4961-AF84-75AD4448CCA2}" destId="{4052A18C-1F5C-4F9F-88FE-E98352FCDA1C}" srcOrd="0" destOrd="0" presId="urn:microsoft.com/office/officeart/2008/layout/RadialCluster"/>
    <dgm:cxn modelId="{C9D30312-13B0-4A53-B6DD-3A238C8BB5F7}" type="presParOf" srcId="{4052A18C-1F5C-4F9F-88FE-E98352FCDA1C}" destId="{3979F1A6-EAB0-428B-8D42-4186671E2D70}" srcOrd="0" destOrd="0" presId="urn:microsoft.com/office/officeart/2008/layout/RadialCluster"/>
    <dgm:cxn modelId="{C482D58B-6014-48EA-82CF-66BD99C95C82}" type="presParOf" srcId="{4052A18C-1F5C-4F9F-88FE-E98352FCDA1C}" destId="{1F082EEB-05D0-4070-B233-D1F391BFB70F}" srcOrd="1" destOrd="0" presId="urn:microsoft.com/office/officeart/2008/layout/RadialCluster"/>
    <dgm:cxn modelId="{6CCACBC6-987C-4162-80E9-783E5CD5DE30}" type="presParOf" srcId="{4052A18C-1F5C-4F9F-88FE-E98352FCDA1C}" destId="{3DF24A59-94E6-4F0E-A848-DAB23C53E3AA}" srcOrd="2" destOrd="0" presId="urn:microsoft.com/office/officeart/2008/layout/RadialCluster"/>
    <dgm:cxn modelId="{2D50F352-CC79-4690-AA7B-E112E1F4DB91}" type="presParOf" srcId="{4052A18C-1F5C-4F9F-88FE-E98352FCDA1C}" destId="{B1A6FB27-BA77-4289-96EB-EC3884AC4815}" srcOrd="3" destOrd="0" presId="urn:microsoft.com/office/officeart/2008/layout/RadialCluster"/>
    <dgm:cxn modelId="{0D8066EA-101A-4A64-8DCF-A1F645AC4790}" type="presParOf" srcId="{4052A18C-1F5C-4F9F-88FE-E98352FCDA1C}" destId="{57C49CCC-8996-4EC2-9592-4B9ACF6E2F99}" srcOrd="4" destOrd="0" presId="urn:microsoft.com/office/officeart/2008/layout/RadialCluster"/>
    <dgm:cxn modelId="{C4980AD1-B918-44B2-95BD-E68E6B7CF428}" type="presParOf" srcId="{4052A18C-1F5C-4F9F-88FE-E98352FCDA1C}" destId="{628D9E1D-4E90-4A3B-9AA7-B79A4F89EA0C}" srcOrd="5" destOrd="0" presId="urn:microsoft.com/office/officeart/2008/layout/RadialCluster"/>
    <dgm:cxn modelId="{3D13E28C-29BD-4FCE-87AE-A0E648015630}" type="presParOf" srcId="{4052A18C-1F5C-4F9F-88FE-E98352FCDA1C}" destId="{AE626245-8705-4F1E-9BCA-70D08707B2A1}" srcOrd="6" destOrd="0" presId="urn:microsoft.com/office/officeart/2008/layout/RadialCluster"/>
    <dgm:cxn modelId="{D0EE0657-43D6-4DB1-9A66-AC15C7299C14}" type="presParOf" srcId="{4052A18C-1F5C-4F9F-88FE-E98352FCDA1C}" destId="{9A36BFD7-99CD-4B4E-946B-E96AB18E69C2}" srcOrd="7" destOrd="0" presId="urn:microsoft.com/office/officeart/2008/layout/RadialCluster"/>
    <dgm:cxn modelId="{22345C64-5DAE-4959-9772-70CF200B4154}" type="presParOf" srcId="{4052A18C-1F5C-4F9F-88FE-E98352FCDA1C}" destId="{9ADB62A1-22B7-4323-B7D5-215BF2525460}" srcOrd="8" destOrd="0" presId="urn:microsoft.com/office/officeart/2008/layout/RadialCluster"/>
    <dgm:cxn modelId="{2C06A1AF-AE35-4100-AD8A-147B37598545}" type="presParOf" srcId="{4052A18C-1F5C-4F9F-88FE-E98352FCDA1C}" destId="{79CDD400-689D-41E4-9EE3-9B24B0949C9E}" srcOrd="9" destOrd="0" presId="urn:microsoft.com/office/officeart/2008/layout/RadialCluster"/>
    <dgm:cxn modelId="{D9911D12-B176-459D-8CCF-2ED21516A975}" type="presParOf" srcId="{4052A18C-1F5C-4F9F-88FE-E98352FCDA1C}" destId="{C8315862-8E1D-4791-9587-829F502DB8AD}" srcOrd="10" destOrd="0" presId="urn:microsoft.com/office/officeart/2008/layout/RadialCluster"/>
    <dgm:cxn modelId="{6FA7AF5B-9B74-482E-A6BD-561A21D04F62}" type="presParOf" srcId="{4052A18C-1F5C-4F9F-88FE-E98352FCDA1C}" destId="{7F41F0D5-6AC9-42C7-83BB-8F8373BBC38C}" srcOrd="11" destOrd="0" presId="urn:microsoft.com/office/officeart/2008/layout/RadialCluster"/>
    <dgm:cxn modelId="{A559D0E0-4076-426E-A454-E6AB4ECEA072}" type="presParOf" srcId="{4052A18C-1F5C-4F9F-88FE-E98352FCDA1C}" destId="{6238FB9B-4768-40C5-8C0D-D90644A3E5EE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1BA52-E30C-464F-AFB6-2032EE00B01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DAA365-A52C-44B7-A0F3-143627E10BF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Здравствуйте, </a:t>
          </a:r>
        </a:p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Птицы!</a:t>
          </a:r>
        </a:p>
      </dgm:t>
    </dgm:pt>
    <dgm:pt modelId="{4498953B-996C-46E5-8B09-B3A85C812FA1}" type="parTrans" cxnId="{C93344B8-EC7E-462B-BBDC-D6EC6AE91C81}">
      <dgm:prSet/>
      <dgm:spPr/>
      <dgm:t>
        <a:bodyPr/>
        <a:lstStyle/>
        <a:p>
          <a:endParaRPr lang="ru-RU"/>
        </a:p>
      </dgm:t>
    </dgm:pt>
    <dgm:pt modelId="{2BF89C87-2900-46EA-934D-66D3E3D558B5}" type="sibTrans" cxnId="{C93344B8-EC7E-462B-BBDC-D6EC6AE91C81}">
      <dgm:prSet/>
      <dgm:spPr/>
      <dgm:t>
        <a:bodyPr/>
        <a:lstStyle/>
        <a:p>
          <a:endParaRPr lang="ru-RU"/>
        </a:p>
      </dgm:t>
    </dgm:pt>
    <dgm:pt modelId="{8B45B7B4-C2B3-44F2-9935-9393DB973AE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Здравствуйте, Звери!</a:t>
          </a:r>
        </a:p>
      </dgm:t>
    </dgm:pt>
    <dgm:pt modelId="{61978A1E-0E48-43D5-8DFC-D90C46923095}" type="parTrans" cxnId="{031BED86-7C8C-455A-9DD8-2B5633A6A809}">
      <dgm:prSet/>
      <dgm:spPr/>
      <dgm:t>
        <a:bodyPr/>
        <a:lstStyle/>
        <a:p>
          <a:endParaRPr lang="ru-RU"/>
        </a:p>
      </dgm:t>
    </dgm:pt>
    <dgm:pt modelId="{3545171E-8278-45CD-8724-456BB84684D0}" type="sibTrans" cxnId="{031BED86-7C8C-455A-9DD8-2B5633A6A809}">
      <dgm:prSet/>
      <dgm:spPr/>
      <dgm:t>
        <a:bodyPr/>
        <a:lstStyle/>
        <a:p>
          <a:endParaRPr lang="ru-RU"/>
        </a:p>
      </dgm:t>
    </dgm:pt>
    <dgm:pt modelId="{E87818E5-7B6D-42C5-8EA5-0251ACFF1CC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Здравствуйте, </a:t>
          </a:r>
        </a:p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Цветы!</a:t>
          </a:r>
        </a:p>
      </dgm:t>
    </dgm:pt>
    <dgm:pt modelId="{8BF0FBFC-66A8-4E6C-90C5-C61F5561ABAD}" type="parTrans" cxnId="{E0F1B9F4-F677-4E40-81B8-E7CF7AD54B9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966D69F3-FE68-443F-87C6-EFCB2DA6D39A}" type="sibTrans" cxnId="{E0F1B9F4-F677-4E40-81B8-E7CF7AD54B9B}">
      <dgm:prSet/>
      <dgm:spPr/>
      <dgm:t>
        <a:bodyPr/>
        <a:lstStyle/>
        <a:p>
          <a:endParaRPr lang="ru-RU"/>
        </a:p>
      </dgm:t>
    </dgm:pt>
    <dgm:pt modelId="{56672235-8D47-4338-93F3-812BE5DCD44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Здравствуйте, Деревья!</a:t>
          </a:r>
        </a:p>
      </dgm:t>
    </dgm:pt>
    <dgm:pt modelId="{267BD03C-A7CC-4373-A41E-F6D8080F2DAC}" type="parTrans" cxnId="{3ED63AC5-45C0-481C-8190-65EDBFBF84C3}">
      <dgm:prSet/>
      <dgm:spPr/>
      <dgm:t>
        <a:bodyPr/>
        <a:lstStyle/>
        <a:p>
          <a:endParaRPr lang="ru-RU"/>
        </a:p>
      </dgm:t>
    </dgm:pt>
    <dgm:pt modelId="{FF1E5307-24F4-474F-A54D-5A2BBA5BFD87}" type="sibTrans" cxnId="{3ED63AC5-45C0-481C-8190-65EDBFBF84C3}">
      <dgm:prSet/>
      <dgm:spPr/>
      <dgm:t>
        <a:bodyPr/>
        <a:lstStyle/>
        <a:p>
          <a:endParaRPr lang="ru-RU"/>
        </a:p>
      </dgm:t>
    </dgm:pt>
    <dgm:pt modelId="{C1C4054D-FFEB-45AA-A655-8B6BBE56088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Здравствуйте, Насекомые!</a:t>
          </a:r>
        </a:p>
      </dgm:t>
    </dgm:pt>
    <dgm:pt modelId="{0098206B-7DDC-4167-8CC6-00502AD9414E}" type="parTrans" cxnId="{A68D735B-7413-45BF-8E42-123C08311231}">
      <dgm:prSet/>
      <dgm:spPr/>
      <dgm:t>
        <a:bodyPr/>
        <a:lstStyle/>
        <a:p>
          <a:endParaRPr lang="ru-RU"/>
        </a:p>
      </dgm:t>
    </dgm:pt>
    <dgm:pt modelId="{D65F2063-534D-4F43-8BD6-1F39BE044AD9}" type="sibTrans" cxnId="{A68D735B-7413-45BF-8E42-123C08311231}">
      <dgm:prSet/>
      <dgm:spPr/>
      <dgm:t>
        <a:bodyPr/>
        <a:lstStyle/>
        <a:p>
          <a:endParaRPr lang="ru-RU"/>
        </a:p>
      </dgm:t>
    </dgm:pt>
    <dgm:pt modelId="{AD80B58A-9332-490F-8963-C2967D9544D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Здравствуй, друг – Человек!</a:t>
          </a:r>
        </a:p>
      </dgm:t>
    </dgm:pt>
    <dgm:pt modelId="{9C7D8DD3-0688-4657-8D6E-2F00A6527567}" type="sibTrans" cxnId="{097135E5-A687-466F-B3CB-48579EE3EA14}">
      <dgm:prSet/>
      <dgm:spPr/>
      <dgm:t>
        <a:bodyPr/>
        <a:lstStyle/>
        <a:p>
          <a:endParaRPr lang="ru-RU"/>
        </a:p>
      </dgm:t>
    </dgm:pt>
    <dgm:pt modelId="{6B65CBE6-365B-4764-B642-8D8FE3CFEC4B}" type="parTrans" cxnId="{097135E5-A687-466F-B3CB-48579EE3EA14}">
      <dgm:prSet/>
      <dgm:spPr/>
      <dgm:t>
        <a:bodyPr/>
        <a:lstStyle/>
        <a:p>
          <a:endParaRPr lang="ru-RU"/>
        </a:p>
      </dgm:t>
    </dgm:pt>
    <dgm:pt modelId="{DDB496E7-4296-4211-9237-048859002A24}">
      <dgm:prSet phldrT="[Текст]"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632ABF0-A4B6-44CF-8E8B-771724437080}" type="sibTrans" cxnId="{9C6C6008-753D-4CED-9408-C0EDB7A73096}">
      <dgm:prSet/>
      <dgm:spPr/>
      <dgm:t>
        <a:bodyPr/>
        <a:lstStyle/>
        <a:p>
          <a:endParaRPr lang="ru-RU"/>
        </a:p>
      </dgm:t>
    </dgm:pt>
    <dgm:pt modelId="{D4BF43E1-6CA2-4495-848A-54DED71C8738}" type="parTrans" cxnId="{9C6C6008-753D-4CED-9408-C0EDB7A73096}">
      <dgm:prSet/>
      <dgm:spPr/>
      <dgm:t>
        <a:bodyPr/>
        <a:lstStyle/>
        <a:p>
          <a:endParaRPr lang="ru-RU"/>
        </a:p>
      </dgm:t>
    </dgm:pt>
    <dgm:pt modelId="{4230DD37-4346-4E8D-85D9-7B5C8DEAE74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800" dirty="0">
            <a:latin typeface="Arial" pitchFamily="34" charset="0"/>
            <a:cs typeface="Arial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dirty="0">
            <a:latin typeface="Arial" pitchFamily="34" charset="0"/>
            <a:cs typeface="Arial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dirty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планета Земля! </a:t>
          </a:r>
        </a:p>
      </dgm:t>
    </dgm:pt>
    <dgm:pt modelId="{D64F6B0A-AD71-47EB-B641-A4CA675AC31B}" type="sibTrans" cxnId="{465544E0-D4EA-4C78-AF4F-221971E4C137}">
      <dgm:prSet/>
      <dgm:spPr/>
      <dgm:t>
        <a:bodyPr/>
        <a:lstStyle/>
        <a:p>
          <a:endParaRPr lang="ru-RU"/>
        </a:p>
      </dgm:t>
    </dgm:pt>
    <dgm:pt modelId="{1AC77A38-7506-489F-B127-B02DAC2CD3CD}" type="parTrans" cxnId="{465544E0-D4EA-4C78-AF4F-221971E4C137}">
      <dgm:prSet/>
      <dgm:spPr/>
      <dgm:t>
        <a:bodyPr/>
        <a:lstStyle/>
        <a:p>
          <a:endParaRPr lang="ru-RU"/>
        </a:p>
      </dgm:t>
    </dgm:pt>
    <dgm:pt modelId="{6A680EAA-B53B-4E48-8B9B-F15464C1B9AA}" type="pres">
      <dgm:prSet presAssocID="{8381BA52-E30C-464F-AFB6-2032EE00B01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8AE508-FA07-403C-9BD0-D78E8AF9AB36}" type="pres">
      <dgm:prSet presAssocID="{DDB496E7-4296-4211-9237-048859002A24}" presName="centerShape" presStyleLbl="node0" presStyleIdx="0" presStyleCnt="1" custScaleX="15251" custScaleY="11916" custLinFactNeighborX="3549" custLinFactNeighborY="-52614"/>
      <dgm:spPr/>
    </dgm:pt>
    <dgm:pt modelId="{D0B6E684-4633-425D-BBA5-F4FC26CD7B16}" type="pres">
      <dgm:prSet presAssocID="{6B65CBE6-365B-4764-B642-8D8FE3CFEC4B}" presName="parTrans" presStyleLbl="bgSibTrans2D1" presStyleIdx="0" presStyleCnt="7" custScaleX="7937" custLinFactY="100000" custLinFactNeighborX="-5699" custLinFactNeighborY="143948"/>
      <dgm:spPr/>
    </dgm:pt>
    <dgm:pt modelId="{A813DB76-B380-475D-90D3-22A9159FBCF9}" type="pres">
      <dgm:prSet presAssocID="{AD80B58A-9332-490F-8963-C2967D9544DB}" presName="node" presStyleLbl="node1" presStyleIdx="0" presStyleCnt="7" custScaleX="174652" custScaleY="175807" custRadScaleRad="46211" custRadScaleInc="349120">
        <dgm:presLayoutVars>
          <dgm:bulletEnabled val="1"/>
        </dgm:presLayoutVars>
      </dgm:prSet>
      <dgm:spPr/>
    </dgm:pt>
    <dgm:pt modelId="{AAC5ECFB-274B-4089-BC09-D4EDB608B044}" type="pres">
      <dgm:prSet presAssocID="{267BD03C-A7CC-4373-A41E-F6D8080F2DAC}" presName="parTrans" presStyleLbl="bgSibTrans2D1" presStyleIdx="1" presStyleCnt="7" custScaleX="9610" custLinFactY="96045" custLinFactNeighborX="-30588" custLinFactNeighborY="100000"/>
      <dgm:spPr/>
    </dgm:pt>
    <dgm:pt modelId="{5805F97B-8BF9-44DC-8509-60CA5FB624FF}" type="pres">
      <dgm:prSet presAssocID="{56672235-8D47-4338-93F3-812BE5DCD449}" presName="node" presStyleLbl="node1" presStyleIdx="1" presStyleCnt="7" custScaleX="181015" custScaleY="162059" custRadScaleRad="94056" custRadScaleInc="-1818">
        <dgm:presLayoutVars>
          <dgm:bulletEnabled val="1"/>
        </dgm:presLayoutVars>
      </dgm:prSet>
      <dgm:spPr/>
    </dgm:pt>
    <dgm:pt modelId="{270A30AA-C67D-4CB6-829D-FD5E97A86A6A}" type="pres">
      <dgm:prSet presAssocID="{0098206B-7DDC-4167-8CC6-00502AD9414E}" presName="parTrans" presStyleLbl="bgSibTrans2D1" presStyleIdx="2" presStyleCnt="7" custFlipHor="1" custScaleX="7350" custLinFactNeighborX="-28272" custLinFactNeighborY="-19703"/>
      <dgm:spPr/>
    </dgm:pt>
    <dgm:pt modelId="{78C40E3F-BE57-48BA-B1A3-AF699EFCC55A}" type="pres">
      <dgm:prSet presAssocID="{C1C4054D-FFEB-45AA-A655-8B6BBE560888}" presName="node" presStyleLbl="node1" presStyleIdx="2" presStyleCnt="7" custScaleX="174227" custScaleY="169277" custRadScaleRad="136780" custRadScaleInc="-23359">
        <dgm:presLayoutVars>
          <dgm:bulletEnabled val="1"/>
        </dgm:presLayoutVars>
      </dgm:prSet>
      <dgm:spPr/>
    </dgm:pt>
    <dgm:pt modelId="{99B8274E-2015-42F3-A8D6-78B4C419D319}" type="pres">
      <dgm:prSet presAssocID="{4498953B-996C-46E5-8B09-B3A85C812FA1}" presName="parTrans" presStyleLbl="bgSibTrans2D1" presStyleIdx="3" presStyleCnt="7" custAng="21381627" custScaleX="13837" custScaleY="167245" custLinFactNeighborX="-92390" custLinFactNeighborY="-17701"/>
      <dgm:spPr/>
    </dgm:pt>
    <dgm:pt modelId="{26180A83-CC2E-4AE2-BFEB-524A80BD4CF4}" type="pres">
      <dgm:prSet presAssocID="{18DAA365-A52C-44B7-A0F3-143627E10BFB}" presName="node" presStyleLbl="node1" presStyleIdx="3" presStyleCnt="7" custScaleX="177127" custScaleY="180965" custRadScaleRad="108807" custRadScaleInc="-1731">
        <dgm:presLayoutVars>
          <dgm:bulletEnabled val="1"/>
        </dgm:presLayoutVars>
      </dgm:prSet>
      <dgm:spPr/>
    </dgm:pt>
    <dgm:pt modelId="{0D464FF5-600C-453A-B9C6-E6BE687FA041}" type="pres">
      <dgm:prSet presAssocID="{1AC77A38-7506-489F-B127-B02DAC2CD3CD}" presName="parTrans" presStyleLbl="bgSibTrans2D1" presStyleIdx="4" presStyleCnt="7" custAng="21345603" custScaleX="15318" custLinFactNeighborX="35045" custLinFactNeighborY="-89608"/>
      <dgm:spPr/>
    </dgm:pt>
    <dgm:pt modelId="{9132B043-6486-4611-B52B-CBA1DBD498DC}" type="pres">
      <dgm:prSet presAssocID="{4230DD37-4346-4E8D-85D9-7B5C8DEAE740}" presName="node" presStyleLbl="node1" presStyleIdx="4" presStyleCnt="7" custScaleX="171094" custScaleY="175023" custRadScaleRad="136645" custRadScaleInc="27112">
        <dgm:presLayoutVars>
          <dgm:bulletEnabled val="1"/>
        </dgm:presLayoutVars>
      </dgm:prSet>
      <dgm:spPr/>
    </dgm:pt>
    <dgm:pt modelId="{34F5BA76-9348-431F-B004-D63003B997A0}" type="pres">
      <dgm:prSet presAssocID="{61978A1E-0E48-43D5-8DFC-D90C46923095}" presName="parTrans" presStyleLbl="bgSibTrans2D1" presStyleIdx="5" presStyleCnt="7" custScaleX="6338" custLinFactNeighborX="51922" custLinFactNeighborY="92542"/>
      <dgm:spPr/>
    </dgm:pt>
    <dgm:pt modelId="{C89E99E5-FE7D-4E9F-8A9A-1A6F5F4967C3}" type="pres">
      <dgm:prSet presAssocID="{8B45B7B4-C2B3-44F2-9935-9393DB973AEA}" presName="node" presStyleLbl="node1" presStyleIdx="5" presStyleCnt="7" custScaleX="163976" custScaleY="171606" custRadScaleRad="93564" custRadScaleInc="11199">
        <dgm:presLayoutVars>
          <dgm:bulletEnabled val="1"/>
        </dgm:presLayoutVars>
      </dgm:prSet>
      <dgm:spPr/>
    </dgm:pt>
    <dgm:pt modelId="{6D4704E5-185E-4E9A-9CE8-4A76E61CFE0A}" type="pres">
      <dgm:prSet presAssocID="{8BF0FBFC-66A8-4E6C-90C5-C61F5561ABAD}" presName="parTrans" presStyleLbl="bgSibTrans2D1" presStyleIdx="6" presStyleCnt="7" custFlipVert="1" custFlipHor="0" custScaleX="6204" custScaleY="11725" custLinFactY="-177649" custLinFactNeighborX="80091" custLinFactNeighborY="-200000"/>
      <dgm:spPr/>
    </dgm:pt>
    <dgm:pt modelId="{2DA4BA65-3A61-48A9-82F8-6A647CAC3CDE}" type="pres">
      <dgm:prSet presAssocID="{E87818E5-7B6D-42C5-8EA5-0251ACFF1CCC}" presName="node" presStyleLbl="node1" presStyleIdx="6" presStyleCnt="7" custScaleX="184759" custScaleY="156933" custRadScaleRad="11729" custRadScaleInc="353168">
        <dgm:presLayoutVars>
          <dgm:bulletEnabled val="1"/>
        </dgm:presLayoutVars>
      </dgm:prSet>
      <dgm:spPr/>
    </dgm:pt>
  </dgm:ptLst>
  <dgm:cxnLst>
    <dgm:cxn modelId="{9C6C6008-753D-4CED-9408-C0EDB7A73096}" srcId="{8381BA52-E30C-464F-AFB6-2032EE00B012}" destId="{DDB496E7-4296-4211-9237-048859002A24}" srcOrd="0" destOrd="0" parTransId="{D4BF43E1-6CA2-4495-848A-54DED71C8738}" sibTransId="{2632ABF0-A4B6-44CF-8E8B-771724437080}"/>
    <dgm:cxn modelId="{325B021A-F9A6-4978-A376-4BF7C77C0E4C}" type="presOf" srcId="{8381BA52-E30C-464F-AFB6-2032EE00B012}" destId="{6A680EAA-B53B-4E48-8B9B-F15464C1B9AA}" srcOrd="0" destOrd="0" presId="urn:microsoft.com/office/officeart/2005/8/layout/radial4"/>
    <dgm:cxn modelId="{C26EE323-9DE5-4651-9523-4E0A9C24A3FD}" type="presOf" srcId="{6B65CBE6-365B-4764-B642-8D8FE3CFEC4B}" destId="{D0B6E684-4633-425D-BBA5-F4FC26CD7B16}" srcOrd="0" destOrd="0" presId="urn:microsoft.com/office/officeart/2005/8/layout/radial4"/>
    <dgm:cxn modelId="{31571D2D-BE9E-4B8C-98C2-481F4AE40F05}" type="presOf" srcId="{E87818E5-7B6D-42C5-8EA5-0251ACFF1CCC}" destId="{2DA4BA65-3A61-48A9-82F8-6A647CAC3CDE}" srcOrd="0" destOrd="0" presId="urn:microsoft.com/office/officeart/2005/8/layout/radial4"/>
    <dgm:cxn modelId="{A68D735B-7413-45BF-8E42-123C08311231}" srcId="{DDB496E7-4296-4211-9237-048859002A24}" destId="{C1C4054D-FFEB-45AA-A655-8B6BBE560888}" srcOrd="2" destOrd="0" parTransId="{0098206B-7DDC-4167-8CC6-00502AD9414E}" sibTransId="{D65F2063-534D-4F43-8BD6-1F39BE044AD9}"/>
    <dgm:cxn modelId="{C3534743-3605-4B83-B9BE-0E86EBF70706}" type="presOf" srcId="{8B45B7B4-C2B3-44F2-9935-9393DB973AEA}" destId="{C89E99E5-FE7D-4E9F-8A9A-1A6F5F4967C3}" srcOrd="0" destOrd="0" presId="urn:microsoft.com/office/officeart/2005/8/layout/radial4"/>
    <dgm:cxn modelId="{D87BFA6D-F68A-4301-8DDC-AAC5FC1E2678}" type="presOf" srcId="{61978A1E-0E48-43D5-8DFC-D90C46923095}" destId="{34F5BA76-9348-431F-B004-D63003B997A0}" srcOrd="0" destOrd="0" presId="urn:microsoft.com/office/officeart/2005/8/layout/radial4"/>
    <dgm:cxn modelId="{C3DFD157-E53A-4F46-B180-EC59B094CF1B}" type="presOf" srcId="{0098206B-7DDC-4167-8CC6-00502AD9414E}" destId="{270A30AA-C67D-4CB6-829D-FD5E97A86A6A}" srcOrd="0" destOrd="0" presId="urn:microsoft.com/office/officeart/2005/8/layout/radial4"/>
    <dgm:cxn modelId="{8F2EF658-BDD1-45B8-ADD1-E5E93C25B30E}" type="presOf" srcId="{8BF0FBFC-66A8-4E6C-90C5-C61F5561ABAD}" destId="{6D4704E5-185E-4E9A-9CE8-4A76E61CFE0A}" srcOrd="0" destOrd="0" presId="urn:microsoft.com/office/officeart/2005/8/layout/radial4"/>
    <dgm:cxn modelId="{099E5F84-0446-4CC7-A4B4-D9CD78E57D6F}" type="presOf" srcId="{18DAA365-A52C-44B7-A0F3-143627E10BFB}" destId="{26180A83-CC2E-4AE2-BFEB-524A80BD4CF4}" srcOrd="0" destOrd="0" presId="urn:microsoft.com/office/officeart/2005/8/layout/radial4"/>
    <dgm:cxn modelId="{031BED86-7C8C-455A-9DD8-2B5633A6A809}" srcId="{DDB496E7-4296-4211-9237-048859002A24}" destId="{8B45B7B4-C2B3-44F2-9935-9393DB973AEA}" srcOrd="5" destOrd="0" parTransId="{61978A1E-0E48-43D5-8DFC-D90C46923095}" sibTransId="{3545171E-8278-45CD-8724-456BB84684D0}"/>
    <dgm:cxn modelId="{B40E249C-13C9-45B2-80E7-1A3EF262C7F0}" type="presOf" srcId="{AD80B58A-9332-490F-8963-C2967D9544DB}" destId="{A813DB76-B380-475D-90D3-22A9159FBCF9}" srcOrd="0" destOrd="0" presId="urn:microsoft.com/office/officeart/2005/8/layout/radial4"/>
    <dgm:cxn modelId="{1D2EA69F-70EE-4608-B66A-9A2CDCB973D1}" type="presOf" srcId="{1AC77A38-7506-489F-B127-B02DAC2CD3CD}" destId="{0D464FF5-600C-453A-B9C6-E6BE687FA041}" srcOrd="0" destOrd="0" presId="urn:microsoft.com/office/officeart/2005/8/layout/radial4"/>
    <dgm:cxn modelId="{43E862A9-D07E-4F77-BC84-463D7C7B501A}" type="presOf" srcId="{4498953B-996C-46E5-8B09-B3A85C812FA1}" destId="{99B8274E-2015-42F3-A8D6-78B4C419D319}" srcOrd="0" destOrd="0" presId="urn:microsoft.com/office/officeart/2005/8/layout/radial4"/>
    <dgm:cxn modelId="{C93344B8-EC7E-462B-BBDC-D6EC6AE91C81}" srcId="{DDB496E7-4296-4211-9237-048859002A24}" destId="{18DAA365-A52C-44B7-A0F3-143627E10BFB}" srcOrd="3" destOrd="0" parTransId="{4498953B-996C-46E5-8B09-B3A85C812FA1}" sibTransId="{2BF89C87-2900-46EA-934D-66D3E3D558B5}"/>
    <dgm:cxn modelId="{708268BE-92E7-466D-8C92-E622964CB63C}" type="presOf" srcId="{56672235-8D47-4338-93F3-812BE5DCD449}" destId="{5805F97B-8BF9-44DC-8509-60CA5FB624FF}" srcOrd="0" destOrd="0" presId="urn:microsoft.com/office/officeart/2005/8/layout/radial4"/>
    <dgm:cxn modelId="{3ED63AC5-45C0-481C-8190-65EDBFBF84C3}" srcId="{DDB496E7-4296-4211-9237-048859002A24}" destId="{56672235-8D47-4338-93F3-812BE5DCD449}" srcOrd="1" destOrd="0" parTransId="{267BD03C-A7CC-4373-A41E-F6D8080F2DAC}" sibTransId="{FF1E5307-24F4-474F-A54D-5A2BBA5BFD87}"/>
    <dgm:cxn modelId="{32F541D3-CEA5-43D9-A435-BF08F81741B5}" type="presOf" srcId="{267BD03C-A7CC-4373-A41E-F6D8080F2DAC}" destId="{AAC5ECFB-274B-4089-BC09-D4EDB608B044}" srcOrd="0" destOrd="0" presId="urn:microsoft.com/office/officeart/2005/8/layout/radial4"/>
    <dgm:cxn modelId="{197172D3-4374-42E9-9969-198F5DCE06E1}" type="presOf" srcId="{DDB496E7-4296-4211-9237-048859002A24}" destId="{F98AE508-FA07-403C-9BD0-D78E8AF9AB36}" srcOrd="0" destOrd="0" presId="urn:microsoft.com/office/officeart/2005/8/layout/radial4"/>
    <dgm:cxn modelId="{A9F31FDC-711F-42A6-BAB9-1D2636120A6C}" type="presOf" srcId="{4230DD37-4346-4E8D-85D9-7B5C8DEAE740}" destId="{9132B043-6486-4611-B52B-CBA1DBD498DC}" srcOrd="0" destOrd="0" presId="urn:microsoft.com/office/officeart/2005/8/layout/radial4"/>
    <dgm:cxn modelId="{465544E0-D4EA-4C78-AF4F-221971E4C137}" srcId="{DDB496E7-4296-4211-9237-048859002A24}" destId="{4230DD37-4346-4E8D-85D9-7B5C8DEAE740}" srcOrd="4" destOrd="0" parTransId="{1AC77A38-7506-489F-B127-B02DAC2CD3CD}" sibTransId="{D64F6B0A-AD71-47EB-B641-A4CA675AC31B}"/>
    <dgm:cxn modelId="{097135E5-A687-466F-B3CB-48579EE3EA14}" srcId="{DDB496E7-4296-4211-9237-048859002A24}" destId="{AD80B58A-9332-490F-8963-C2967D9544DB}" srcOrd="0" destOrd="0" parTransId="{6B65CBE6-365B-4764-B642-8D8FE3CFEC4B}" sibTransId="{9C7D8DD3-0688-4657-8D6E-2F00A6527567}"/>
    <dgm:cxn modelId="{8287ECE5-9624-463A-929D-349C9E6F0F5A}" type="presOf" srcId="{C1C4054D-FFEB-45AA-A655-8B6BBE560888}" destId="{78C40E3F-BE57-48BA-B1A3-AF699EFCC55A}" srcOrd="0" destOrd="0" presId="urn:microsoft.com/office/officeart/2005/8/layout/radial4"/>
    <dgm:cxn modelId="{E0F1B9F4-F677-4E40-81B8-E7CF7AD54B9B}" srcId="{DDB496E7-4296-4211-9237-048859002A24}" destId="{E87818E5-7B6D-42C5-8EA5-0251ACFF1CCC}" srcOrd="6" destOrd="0" parTransId="{8BF0FBFC-66A8-4E6C-90C5-C61F5561ABAD}" sibTransId="{966D69F3-FE68-443F-87C6-EFCB2DA6D39A}"/>
    <dgm:cxn modelId="{9E9C09E5-A111-45F0-A375-C57D815104F2}" type="presParOf" srcId="{6A680EAA-B53B-4E48-8B9B-F15464C1B9AA}" destId="{F98AE508-FA07-403C-9BD0-D78E8AF9AB36}" srcOrd="0" destOrd="0" presId="urn:microsoft.com/office/officeart/2005/8/layout/radial4"/>
    <dgm:cxn modelId="{3F481597-F4AF-46DC-B76D-EADDE33A7754}" type="presParOf" srcId="{6A680EAA-B53B-4E48-8B9B-F15464C1B9AA}" destId="{D0B6E684-4633-425D-BBA5-F4FC26CD7B16}" srcOrd="1" destOrd="0" presId="urn:microsoft.com/office/officeart/2005/8/layout/radial4"/>
    <dgm:cxn modelId="{F40CC25F-7EB0-4124-A76F-0D25884BB5D5}" type="presParOf" srcId="{6A680EAA-B53B-4E48-8B9B-F15464C1B9AA}" destId="{A813DB76-B380-475D-90D3-22A9159FBCF9}" srcOrd="2" destOrd="0" presId="urn:microsoft.com/office/officeart/2005/8/layout/radial4"/>
    <dgm:cxn modelId="{E82620A9-90BA-4668-9EF4-8DFAD3ED40B0}" type="presParOf" srcId="{6A680EAA-B53B-4E48-8B9B-F15464C1B9AA}" destId="{AAC5ECFB-274B-4089-BC09-D4EDB608B044}" srcOrd="3" destOrd="0" presId="urn:microsoft.com/office/officeart/2005/8/layout/radial4"/>
    <dgm:cxn modelId="{CE87D8C2-84B3-448B-8400-A10AAD1283AA}" type="presParOf" srcId="{6A680EAA-B53B-4E48-8B9B-F15464C1B9AA}" destId="{5805F97B-8BF9-44DC-8509-60CA5FB624FF}" srcOrd="4" destOrd="0" presId="urn:microsoft.com/office/officeart/2005/8/layout/radial4"/>
    <dgm:cxn modelId="{ECEF2177-3FAF-4F1A-BA6D-910352655A75}" type="presParOf" srcId="{6A680EAA-B53B-4E48-8B9B-F15464C1B9AA}" destId="{270A30AA-C67D-4CB6-829D-FD5E97A86A6A}" srcOrd="5" destOrd="0" presId="urn:microsoft.com/office/officeart/2005/8/layout/radial4"/>
    <dgm:cxn modelId="{44A7DA40-B180-466A-89EC-876F9592F82C}" type="presParOf" srcId="{6A680EAA-B53B-4E48-8B9B-F15464C1B9AA}" destId="{78C40E3F-BE57-48BA-B1A3-AF699EFCC55A}" srcOrd="6" destOrd="0" presId="urn:microsoft.com/office/officeart/2005/8/layout/radial4"/>
    <dgm:cxn modelId="{F1130EF9-E1B1-47A1-A385-88C808E296E5}" type="presParOf" srcId="{6A680EAA-B53B-4E48-8B9B-F15464C1B9AA}" destId="{99B8274E-2015-42F3-A8D6-78B4C419D319}" srcOrd="7" destOrd="0" presId="urn:microsoft.com/office/officeart/2005/8/layout/radial4"/>
    <dgm:cxn modelId="{D569F870-49EA-439C-B8C0-6DB95BAFD7E7}" type="presParOf" srcId="{6A680EAA-B53B-4E48-8B9B-F15464C1B9AA}" destId="{26180A83-CC2E-4AE2-BFEB-524A80BD4CF4}" srcOrd="8" destOrd="0" presId="urn:microsoft.com/office/officeart/2005/8/layout/radial4"/>
    <dgm:cxn modelId="{632E5619-416F-4FAE-BA03-308325237382}" type="presParOf" srcId="{6A680EAA-B53B-4E48-8B9B-F15464C1B9AA}" destId="{0D464FF5-600C-453A-B9C6-E6BE687FA041}" srcOrd="9" destOrd="0" presId="urn:microsoft.com/office/officeart/2005/8/layout/radial4"/>
    <dgm:cxn modelId="{714E2193-22D2-4C35-B447-48C86B196B03}" type="presParOf" srcId="{6A680EAA-B53B-4E48-8B9B-F15464C1B9AA}" destId="{9132B043-6486-4611-B52B-CBA1DBD498DC}" srcOrd="10" destOrd="0" presId="urn:microsoft.com/office/officeart/2005/8/layout/radial4"/>
    <dgm:cxn modelId="{54E07416-CBA1-4BAA-9145-7C748DD06988}" type="presParOf" srcId="{6A680EAA-B53B-4E48-8B9B-F15464C1B9AA}" destId="{34F5BA76-9348-431F-B004-D63003B997A0}" srcOrd="11" destOrd="0" presId="urn:microsoft.com/office/officeart/2005/8/layout/radial4"/>
    <dgm:cxn modelId="{DD416B8B-E394-4B5D-B091-677D467B8BBF}" type="presParOf" srcId="{6A680EAA-B53B-4E48-8B9B-F15464C1B9AA}" destId="{C89E99E5-FE7D-4E9F-8A9A-1A6F5F4967C3}" srcOrd="12" destOrd="0" presId="urn:microsoft.com/office/officeart/2005/8/layout/radial4"/>
    <dgm:cxn modelId="{F6981CCA-6EFF-44C7-BBB7-846FCF17B55B}" type="presParOf" srcId="{6A680EAA-B53B-4E48-8B9B-F15464C1B9AA}" destId="{6D4704E5-185E-4E9A-9CE8-4A76E61CFE0A}" srcOrd="13" destOrd="0" presId="urn:microsoft.com/office/officeart/2005/8/layout/radial4"/>
    <dgm:cxn modelId="{639E9831-C331-4948-96DD-A1DDB052CDE5}" type="presParOf" srcId="{6A680EAA-B53B-4E48-8B9B-F15464C1B9AA}" destId="{2DA4BA65-3A61-48A9-82F8-6A647CAC3CDE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9F1A6-EAB0-428B-8D42-4186671E2D70}">
      <dsp:nvSpPr>
        <dsp:cNvPr id="0" name=""/>
        <dsp:cNvSpPr/>
      </dsp:nvSpPr>
      <dsp:spPr>
        <a:xfrm>
          <a:off x="2880325" y="124583"/>
          <a:ext cx="2592294" cy="2335202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МЕТОДЫ ФОРМИРОВАНИЯ У ВОСПИТАННИКОВ ОТВЕТСТВЕННОГО ОТНОШЕНИЯ К ПРИРОДЕ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2994320" y="238578"/>
        <a:ext cx="2364304" cy="2107212"/>
      </dsp:txXfrm>
    </dsp:sp>
    <dsp:sp modelId="{1F082EEB-05D0-4070-B233-D1F391BFB70F}">
      <dsp:nvSpPr>
        <dsp:cNvPr id="0" name=""/>
        <dsp:cNvSpPr/>
      </dsp:nvSpPr>
      <dsp:spPr>
        <a:xfrm rot="4304762">
          <a:off x="3732565" y="3606160"/>
          <a:ext cx="24142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42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24A59-94E6-4F0E-A848-DAB23C53E3AA}">
      <dsp:nvSpPr>
        <dsp:cNvPr id="0" name=""/>
        <dsp:cNvSpPr/>
      </dsp:nvSpPr>
      <dsp:spPr>
        <a:xfrm>
          <a:off x="4392497" y="4752535"/>
          <a:ext cx="2325760" cy="1440669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идентификация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 (от </a:t>
          </a:r>
          <a:r>
            <a:rPr lang="ru-RU" sz="1800" i="0" kern="1200" dirty="0">
              <a:solidFill>
                <a:schemeClr val="tx1"/>
              </a:solidFill>
            </a:rPr>
            <a:t>лат</a:t>
          </a:r>
          <a:r>
            <a:rPr lang="ru-RU" sz="1800" i="1" kern="1200" dirty="0">
              <a:solidFill>
                <a:schemeClr val="tx1"/>
              </a:solidFill>
            </a:rPr>
            <a:t>.</a:t>
          </a:r>
          <a:r>
            <a:rPr lang="ru-RU" sz="1800" kern="1200" dirty="0">
              <a:solidFill>
                <a:schemeClr val="tx1"/>
              </a:solidFill>
            </a:rPr>
            <a:t>–отождествлять) 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62825" y="4822863"/>
        <a:ext cx="2185104" cy="1300013"/>
      </dsp:txXfrm>
    </dsp:sp>
    <dsp:sp modelId="{B1A6FB27-BA77-4289-96EB-EC3884AC4815}">
      <dsp:nvSpPr>
        <dsp:cNvPr id="0" name=""/>
        <dsp:cNvSpPr/>
      </dsp:nvSpPr>
      <dsp:spPr>
        <a:xfrm rot="611724">
          <a:off x="5466629" y="1592445"/>
          <a:ext cx="758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87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9CCC-8996-4EC2-9592-4B9ACF6E2F99}">
      <dsp:nvSpPr>
        <dsp:cNvPr id="0" name=""/>
        <dsp:cNvSpPr/>
      </dsp:nvSpPr>
      <dsp:spPr>
        <a:xfrm>
          <a:off x="6219429" y="1204709"/>
          <a:ext cx="2133498" cy="1293483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</a:t>
          </a:r>
          <a:r>
            <a:rPr lang="ru-RU" sz="1800" b="1" i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эмпатия</a:t>
          </a:r>
          <a:endParaRPr lang="ru-RU" sz="1800" b="1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solidFill>
                <a:schemeClr val="tx1"/>
              </a:solidFill>
            </a:rPr>
            <a:t> </a:t>
          </a:r>
          <a:r>
            <a:rPr lang="ru-RU" sz="1800" kern="1200" dirty="0">
              <a:solidFill>
                <a:schemeClr val="tx1"/>
              </a:solidFill>
            </a:rPr>
            <a:t>(от греч. – сопереживание) 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282572" y="1267852"/>
        <a:ext cx="2007212" cy="1167197"/>
      </dsp:txXfrm>
    </dsp:sp>
    <dsp:sp modelId="{628D9E1D-4E90-4A3B-9AA7-B79A4F89EA0C}">
      <dsp:nvSpPr>
        <dsp:cNvPr id="0" name=""/>
        <dsp:cNvSpPr/>
      </dsp:nvSpPr>
      <dsp:spPr>
        <a:xfrm rot="8462860">
          <a:off x="1940268" y="2672451"/>
          <a:ext cx="10576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76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26245-8705-4F1E-9BCA-70D08707B2A1}">
      <dsp:nvSpPr>
        <dsp:cNvPr id="0" name=""/>
        <dsp:cNvSpPr/>
      </dsp:nvSpPr>
      <dsp:spPr>
        <a:xfrm>
          <a:off x="144026" y="3004902"/>
          <a:ext cx="2138428" cy="136556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</a:t>
          </a:r>
          <a:r>
            <a:rPr lang="ru-RU" sz="1800" b="1" i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лабилизация</a:t>
          </a:r>
          <a:endParaRPr lang="ru-RU" sz="1800" b="1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solidFill>
                <a:schemeClr val="tx1"/>
              </a:solidFill>
            </a:rPr>
            <a:t> </a:t>
          </a:r>
          <a:r>
            <a:rPr lang="ru-RU" sz="1800" kern="1200" dirty="0">
              <a:solidFill>
                <a:schemeClr val="tx1"/>
              </a:solidFill>
            </a:rPr>
            <a:t>(от лат.–неустойчивый) 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0687" y="3071563"/>
        <a:ext cx="2005106" cy="1232238"/>
      </dsp:txXfrm>
    </dsp:sp>
    <dsp:sp modelId="{9A36BFD7-99CD-4B4E-946B-E96AB18E69C2}">
      <dsp:nvSpPr>
        <dsp:cNvPr id="0" name=""/>
        <dsp:cNvSpPr/>
      </dsp:nvSpPr>
      <dsp:spPr>
        <a:xfrm rot="6655599">
          <a:off x="2064295" y="3606154"/>
          <a:ext cx="24546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46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B62A1-22B7-4323-B7D5-215BF2525460}">
      <dsp:nvSpPr>
        <dsp:cNvPr id="0" name=""/>
        <dsp:cNvSpPr/>
      </dsp:nvSpPr>
      <dsp:spPr>
        <a:xfrm>
          <a:off x="1368161" y="4752523"/>
          <a:ext cx="2418178" cy="1443547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Художественная репрезентация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природных объектов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 (от </a:t>
          </a:r>
          <a:r>
            <a:rPr lang="ru-RU" sz="1800" i="0" kern="1200" dirty="0">
              <a:solidFill>
                <a:schemeClr val="tx1"/>
              </a:solidFill>
            </a:rPr>
            <a:t>франц</a:t>
          </a:r>
          <a:r>
            <a:rPr lang="ru-RU" sz="1800" i="1" kern="1200" dirty="0">
              <a:solidFill>
                <a:schemeClr val="tx1"/>
              </a:solidFill>
            </a:rPr>
            <a:t>.</a:t>
          </a:r>
          <a:r>
            <a:rPr lang="ru-RU" sz="1800" kern="1200" dirty="0">
              <a:solidFill>
                <a:schemeClr val="tx1"/>
              </a:solidFill>
            </a:rPr>
            <a:t> – представительство) </a:t>
          </a:r>
        </a:p>
      </dsp:txBody>
      <dsp:txXfrm>
        <a:off x="1438629" y="4822991"/>
        <a:ext cx="2277242" cy="1302611"/>
      </dsp:txXfrm>
    </dsp:sp>
    <dsp:sp modelId="{79CDD400-689D-41E4-9EE3-9B24B0949C9E}">
      <dsp:nvSpPr>
        <dsp:cNvPr id="0" name=""/>
        <dsp:cNvSpPr/>
      </dsp:nvSpPr>
      <dsp:spPr>
        <a:xfrm rot="2337336">
          <a:off x="5355057" y="2672519"/>
          <a:ext cx="10573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73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15862-8E1D-4791-9587-829F502DB8AD}">
      <dsp:nvSpPr>
        <dsp:cNvPr id="0" name=""/>
        <dsp:cNvSpPr/>
      </dsp:nvSpPr>
      <dsp:spPr>
        <a:xfrm>
          <a:off x="6048680" y="3004915"/>
          <a:ext cx="2181389" cy="136556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рефлексия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(от лат.–обращение назад) 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115341" y="3071576"/>
        <a:ext cx="2048067" cy="1232238"/>
      </dsp:txXfrm>
    </dsp:sp>
    <dsp:sp modelId="{7F41F0D5-6AC9-42C7-83BB-8F8373BBC38C}">
      <dsp:nvSpPr>
        <dsp:cNvPr id="0" name=""/>
        <dsp:cNvSpPr/>
      </dsp:nvSpPr>
      <dsp:spPr>
        <a:xfrm rot="10242027">
          <a:off x="2156125" y="1563327"/>
          <a:ext cx="7289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9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8FB9B-4768-40C5-8C0D-D90644A3E5EE}">
      <dsp:nvSpPr>
        <dsp:cNvPr id="0" name=""/>
        <dsp:cNvSpPr/>
      </dsp:nvSpPr>
      <dsp:spPr>
        <a:xfrm>
          <a:off x="8" y="1132705"/>
          <a:ext cx="2160908" cy="133289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Экологическая ассоциация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itchFamily="34" charset="0"/>
            </a:rPr>
            <a:t>(от лат. – соединение) </a:t>
          </a:r>
        </a:p>
      </dsp:txBody>
      <dsp:txXfrm>
        <a:off x="65074" y="1197771"/>
        <a:ext cx="2030776" cy="120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AE508-FA07-403C-9BD0-D78E8AF9AB36}">
      <dsp:nvSpPr>
        <dsp:cNvPr id="0" name=""/>
        <dsp:cNvSpPr/>
      </dsp:nvSpPr>
      <dsp:spPr>
        <a:xfrm>
          <a:off x="4153952" y="1045515"/>
          <a:ext cx="310295" cy="242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199394" y="1081020"/>
        <a:ext cx="219411" cy="171431"/>
      </dsp:txXfrm>
    </dsp:sp>
    <dsp:sp modelId="{D0B6E684-4633-425D-BBA5-F4FC26CD7B16}">
      <dsp:nvSpPr>
        <dsp:cNvPr id="0" name=""/>
        <dsp:cNvSpPr/>
      </dsp:nvSpPr>
      <dsp:spPr>
        <a:xfrm rot="5821956">
          <a:off x="3998807" y="3403771"/>
          <a:ext cx="142084" cy="579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3DB76-B380-475D-90D3-22A9159FBCF9}">
      <dsp:nvSpPr>
        <dsp:cNvPr id="0" name=""/>
        <dsp:cNvSpPr/>
      </dsp:nvSpPr>
      <dsp:spPr>
        <a:xfrm>
          <a:off x="2818573" y="2165944"/>
          <a:ext cx="2487418" cy="2003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Здравствуй, друг – Человек!</a:t>
          </a:r>
        </a:p>
      </dsp:txBody>
      <dsp:txXfrm>
        <a:off x="2877242" y="2224613"/>
        <a:ext cx="2370080" cy="1885756"/>
      </dsp:txXfrm>
    </dsp:sp>
    <dsp:sp modelId="{AAC5ECFB-274B-4089-BC09-D4EDB608B044}">
      <dsp:nvSpPr>
        <dsp:cNvPr id="0" name=""/>
        <dsp:cNvSpPr/>
      </dsp:nvSpPr>
      <dsp:spPr>
        <a:xfrm rot="8789943">
          <a:off x="1500971" y="3103308"/>
          <a:ext cx="315456" cy="579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5F97B-8BF9-44DC-8509-60CA5FB624FF}">
      <dsp:nvSpPr>
        <dsp:cNvPr id="0" name=""/>
        <dsp:cNvSpPr/>
      </dsp:nvSpPr>
      <dsp:spPr>
        <a:xfrm>
          <a:off x="5120" y="2239139"/>
          <a:ext cx="2578041" cy="18464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Здравствуйте, Деревья!</a:t>
          </a:r>
        </a:p>
      </dsp:txBody>
      <dsp:txXfrm>
        <a:off x="59201" y="2293220"/>
        <a:ext cx="2469879" cy="1738291"/>
      </dsp:txXfrm>
    </dsp:sp>
    <dsp:sp modelId="{270A30AA-C67D-4CB6-829D-FD5E97A86A6A}">
      <dsp:nvSpPr>
        <dsp:cNvPr id="0" name=""/>
        <dsp:cNvSpPr/>
      </dsp:nvSpPr>
      <dsp:spPr>
        <a:xfrm rot="10587344" flipH="1">
          <a:off x="1820575" y="661104"/>
          <a:ext cx="195685" cy="579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40E3F-BE57-48BA-B1A3-AF699EFCC55A}">
      <dsp:nvSpPr>
        <dsp:cNvPr id="0" name=""/>
        <dsp:cNvSpPr/>
      </dsp:nvSpPr>
      <dsp:spPr>
        <a:xfrm>
          <a:off x="101796" y="18642"/>
          <a:ext cx="2481365" cy="19286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Здравствуйте, Насекомые!</a:t>
          </a:r>
        </a:p>
      </dsp:txBody>
      <dsp:txXfrm>
        <a:off x="158285" y="75131"/>
        <a:ext cx="2368387" cy="1815715"/>
      </dsp:txXfrm>
    </dsp:sp>
    <dsp:sp modelId="{99B8274E-2015-42F3-A8D6-78B4C419D319}">
      <dsp:nvSpPr>
        <dsp:cNvPr id="0" name=""/>
        <dsp:cNvSpPr/>
      </dsp:nvSpPr>
      <dsp:spPr>
        <a:xfrm rot="12035738">
          <a:off x="3964744" y="486666"/>
          <a:ext cx="19337" cy="9697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0A83-CC2E-4AE2-BFEB-524A80BD4CF4}">
      <dsp:nvSpPr>
        <dsp:cNvPr id="0" name=""/>
        <dsp:cNvSpPr/>
      </dsp:nvSpPr>
      <dsp:spPr>
        <a:xfrm>
          <a:off x="2778479" y="14584"/>
          <a:ext cx="2522667" cy="20618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Здравствуйте,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Птицы!</a:t>
          </a:r>
        </a:p>
      </dsp:txBody>
      <dsp:txXfrm>
        <a:off x="2838869" y="74974"/>
        <a:ext cx="2401887" cy="1941083"/>
      </dsp:txXfrm>
    </dsp:sp>
    <dsp:sp modelId="{0D464FF5-600C-453A-B9C6-E6BE687FA041}">
      <dsp:nvSpPr>
        <dsp:cNvPr id="0" name=""/>
        <dsp:cNvSpPr/>
      </dsp:nvSpPr>
      <dsp:spPr>
        <a:xfrm rot="21165271">
          <a:off x="6344474" y="282869"/>
          <a:ext cx="346528" cy="579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2B043-6486-4611-B52B-CBA1DBD498DC}">
      <dsp:nvSpPr>
        <dsp:cNvPr id="0" name=""/>
        <dsp:cNvSpPr/>
      </dsp:nvSpPr>
      <dsp:spPr>
        <a:xfrm>
          <a:off x="5636126" y="36010"/>
          <a:ext cx="2436744" cy="19941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Здравствуй,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планета Земля! </a:t>
          </a:r>
        </a:p>
      </dsp:txBody>
      <dsp:txXfrm>
        <a:off x="5694533" y="94417"/>
        <a:ext cx="2319930" cy="1877347"/>
      </dsp:txXfrm>
    </dsp:sp>
    <dsp:sp modelId="{34F5BA76-9348-431F-B004-D63003B997A0}">
      <dsp:nvSpPr>
        <dsp:cNvPr id="0" name=""/>
        <dsp:cNvSpPr/>
      </dsp:nvSpPr>
      <dsp:spPr>
        <a:xfrm rot="2364053">
          <a:off x="7197938" y="2573957"/>
          <a:ext cx="191886" cy="579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E99E5-FE7D-4E9F-8A9A-1A6F5F4967C3}">
      <dsp:nvSpPr>
        <dsp:cNvPr id="0" name=""/>
        <dsp:cNvSpPr/>
      </dsp:nvSpPr>
      <dsp:spPr>
        <a:xfrm>
          <a:off x="5723962" y="2310517"/>
          <a:ext cx="2335369" cy="1955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noFill/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Здравствуйте, Звери!</a:t>
          </a:r>
        </a:p>
      </dsp:txBody>
      <dsp:txXfrm>
        <a:off x="5781229" y="2367784"/>
        <a:ext cx="2220835" cy="1840695"/>
      </dsp:txXfrm>
    </dsp:sp>
    <dsp:sp modelId="{6D4704E5-185E-4E9A-9CE8-4A76E61CFE0A}">
      <dsp:nvSpPr>
        <dsp:cNvPr id="0" name=""/>
        <dsp:cNvSpPr/>
      </dsp:nvSpPr>
      <dsp:spPr>
        <a:xfrm rot="15986737" flipV="1">
          <a:off x="6977603" y="1091624"/>
          <a:ext cx="225791" cy="6798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noFill/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DA4BA65-3A61-48A9-82F8-6A647CAC3CDE}">
      <dsp:nvSpPr>
        <dsp:cNvPr id="0" name=""/>
        <dsp:cNvSpPr/>
      </dsp:nvSpPr>
      <dsp:spPr>
        <a:xfrm>
          <a:off x="2747134" y="4237645"/>
          <a:ext cx="2631363" cy="17880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Здравствуйте,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Цветы!</a:t>
          </a:r>
        </a:p>
      </dsp:txBody>
      <dsp:txXfrm>
        <a:off x="2799504" y="4290015"/>
        <a:ext cx="2526623" cy="1683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0AE5E-61B5-4F06-A7A1-3123A515F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7751-DBAF-43C0-B2B1-DB37338FA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2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E1749-28E3-4F32-95B0-0A2358D3F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74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B418-9252-4D95-9A9C-F1E737015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1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A43C-3229-49C2-B550-3D32BBF1D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33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AB9-96DF-4AE8-9C29-71DC1CCE5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5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D5F0-6027-4E76-B58D-B3AED220E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2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3729FA-C02B-48E0-91FB-50720AEA0CE0}" type="datetimeFigureOut">
              <a:rPr lang="ru-RU" smtClean="0"/>
              <a:pPr/>
              <a:t>14.09.2020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276D19-CD1E-4216-93DE-6C063744EE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E5B6F"/>
              </a:solidFill>
              <a:latin typeface="Arial" charset="0"/>
            </a:endParaRPr>
          </a:p>
        </p:txBody>
      </p:sp>
      <p:sp>
        <p:nvSpPr>
          <p:cNvPr id="25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B0E3C-7C1C-47B9-A5A9-0DE01C02980E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  <p:sp>
        <p:nvSpPr>
          <p:cNvPr id="26" name="Нижний колонтитул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E5B6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8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hyperlink" Target="http://s41.radikal.ru/i093/1104/82/04d7a25f" TargetMode="External"/><Relationship Id="rId12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" y="857232"/>
            <a:ext cx="9067800" cy="276700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br>
              <a:rPr lang="ru-RU" sz="3200" cap="none" dirty="0">
                <a:solidFill>
                  <a:schemeClr val="bg2">
                    <a:lumMod val="50000"/>
                  </a:schemeClr>
                </a:solidFill>
                <a:latin typeface="Century Schoolbook" pitchFamily="18" charset="0"/>
              </a:rPr>
            </a:br>
            <a:br>
              <a:rPr lang="ru-RU" sz="2000" cap="none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</a:br>
            <a:br>
              <a:rPr lang="ru-RU" sz="2000" cap="none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3200" cap="none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3200" cap="none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основ экологической культуры участников образовательного процесса через использование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экобукваря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«Разноцветное слово «Здравствуйте!</a:t>
            </a:r>
            <a:r>
              <a:rPr lang="ru-RU" sz="3200" cap="none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500702"/>
            <a:ext cx="3810756" cy="100013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entury Schoolbook" pitchFamily="18" charset="0"/>
              </a:rPr>
              <a:t>Воспитатели:  Пугачева И.В.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entury Schoolbook" pitchFamily="18" charset="0"/>
              </a:rPr>
              <a:t>г. Туринск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224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483768" y="1"/>
            <a:ext cx="4248472" cy="8617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Проблемные ситуации *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143372" y="1214422"/>
            <a:ext cx="4500594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Вы увидели гнездо в траве. Ваши действия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Пройду мимо.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Понаблюдаю.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Поглажу, покормлю птенцов.</a:t>
            </a: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 rot="10800000" flipV="1">
            <a:off x="251519" y="4864885"/>
            <a:ext cx="4963423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После похода остался мусор. Ваши действия.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Закопать в яму.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Унести домой и выкинуть в мусоропровод.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Оставлю всё как есть, там и так много мусора.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395536" y="6165304"/>
            <a:ext cx="558011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rgbClr val="F1480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Ситуации для совместного обсуждения детей с взрослым.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D:\клипарты\экология\item_3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786058"/>
            <a:ext cx="2871184" cy="36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Птенцы в гнезде, клипарты, клип арт, clipart birds parrot, скачать клипарт, бесплатные клипарты, коллекция клипартов животные, ф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500298" y="214290"/>
            <a:ext cx="4248472" cy="8617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Проблемные ситуации *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1" name="Picture 13" descr="Молодежная Творческая Мастерская. Студия рисунка и дизайна &quot;ВиД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7582188" cy="5157768"/>
          </a:xfrm>
          <a:prstGeom prst="rect">
            <a:avLst/>
          </a:prstGeom>
          <a:noFill/>
        </p:spPr>
      </p:pic>
      <p:pic>
        <p:nvPicPr>
          <p:cNvPr id="2062" name="Picture 14" descr="bez / VFL.Ru это, фотохостинг без регистрации, и быстрый хос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3218648"/>
            <a:ext cx="4214842" cy="2853557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000232" y="6072206"/>
            <a:ext cx="407196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подумали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детях цветы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500298" y="214290"/>
            <a:ext cx="4248472" cy="8617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Проблемные ситуации *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Рисунок 4" descr="Описание: Загадки-обманки. - Для воспитателей детских садов - Мааа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215238" cy="5080680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2214546" y="6072206"/>
            <a:ext cx="412629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Ёжик подумал про мальчика…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411760" y="167828"/>
            <a:ext cx="3700313" cy="198209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Сравни</a:t>
            </a:r>
            <a:endParaRPr kumimoji="0" lang="ru-RU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007604" y="1484784"/>
            <a:ext cx="2808312" cy="453650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707917" y="1530424"/>
            <a:ext cx="2808312" cy="453650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img1.liveinternet.ru/images/attach/c/2/64/813/64813090_1286109537_multik36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9879"/>
            <a:ext cx="2406248" cy="380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истья - Фото 13919/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3668" y="1988840"/>
            <a:ext cx="16561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0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6979"/>
            <a:ext cx="3571339" cy="317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07704" y="26064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О чём они думают …</a:t>
            </a:r>
            <a:endParaRPr lang="ru-RU" sz="36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Не просто натюрморт / Конкурсы / Art - Карельская компьютерная сеть Ситилин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6"/>
          <a:stretch/>
        </p:blipFill>
        <p:spPr bwMode="auto">
          <a:xfrm>
            <a:off x="395536" y="842442"/>
            <a:ext cx="2485510" cy="33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640x480 бабочки, солнце, Небо картинки на рабочий стол 208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41" y="4077072"/>
            <a:ext cx="4008508" cy="250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6046" y="15535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СРАВНЕНИЕ ЧЕЛОВЕКА И НАСЕКОМОГО</a:t>
            </a:r>
            <a:endParaRPr lang="ru-RU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Картинки по теме насекомые для детей - Поделк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10571" r="11298" b="28922"/>
          <a:stretch/>
        </p:blipFill>
        <p:spPr bwMode="auto">
          <a:xfrm>
            <a:off x="4852471" y="798585"/>
            <a:ext cx="1074400" cy="1086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iary of a Nose Job MORE Magazin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21" b="50000"/>
          <a:stretch/>
        </p:blipFill>
        <p:spPr bwMode="auto">
          <a:xfrm>
            <a:off x="316335" y="2101338"/>
            <a:ext cx="1493520" cy="823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14464" y="2294189"/>
            <a:ext cx="1450975" cy="35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Обоняние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Насекомые 68 Усач-краснокрыл (Purpuricenus sp.) * Форум о журнальных коллекциях Деагостини, Ашет, Eaglemos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 r="42072"/>
          <a:stretch/>
        </p:blipFill>
        <p:spPr bwMode="auto">
          <a:xfrm>
            <a:off x="6516215" y="2101339"/>
            <a:ext cx="1541780" cy="956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14463" y="3284984"/>
            <a:ext cx="1450975" cy="35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Вкус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Рот, губы, девушка, модель, сексуальная, красивая обои, фото, картинки.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b="17143"/>
          <a:stretch/>
        </p:blipFill>
        <p:spPr bwMode="auto">
          <a:xfrm>
            <a:off x="339577" y="3146614"/>
            <a:ext cx="1262380" cy="783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Picture 5" descr="праздничный нарядный костюм на рост 116, до 122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3572" r="19004"/>
          <a:stretch/>
        </p:blipFill>
        <p:spPr bwMode="auto">
          <a:xfrm>
            <a:off x="2452193" y="598752"/>
            <a:ext cx="504056" cy="14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01496" y="4298590"/>
            <a:ext cx="1450975" cy="35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Слух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Med.Az - Медицинский Портал Азербайджана &quot; Пластическая хирургия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0" y="4099098"/>
            <a:ext cx="1165225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Прыгучие насекомые - Воротила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432" r="12143" b="12535"/>
          <a:stretch/>
        </p:blipFill>
        <p:spPr bwMode="auto">
          <a:xfrm>
            <a:off x="6660232" y="4221088"/>
            <a:ext cx="1263779" cy="1196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14464" y="5609634"/>
            <a:ext cx="1450975" cy="35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100" b="1" dirty="0">
                <a:latin typeface="Calibri" pitchFamily="34" charset="0"/>
                <a:cs typeface="Arial" pitchFamily="34" charset="0"/>
              </a:rPr>
              <a:t>Органы передвижения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Насекомые &quot; Страница 3 &quot; Все о мире животных на Quickfly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1" b="56723"/>
          <a:stretch/>
        </p:blipFill>
        <p:spPr bwMode="auto">
          <a:xfrm>
            <a:off x="6516215" y="5609634"/>
            <a:ext cx="1536065" cy="81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3" name="Picture 9" descr="Активный отдых для семей с маленькими детьми/tickets.a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9" y="5609634"/>
            <a:ext cx="1204586" cy="90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Стрекозы Фото картинки"/>
          <p:cNvPicPr/>
          <p:nvPr/>
        </p:nvPicPr>
        <p:blipFill>
          <a:blip r:embed="rId11" cstate="print"/>
          <a:srcRect l="6270" t="32626" r="53926" b="33422"/>
          <a:stretch>
            <a:fillRect/>
          </a:stretch>
        </p:blipFill>
        <p:spPr bwMode="auto">
          <a:xfrm>
            <a:off x="6516216" y="3140968"/>
            <a:ext cx="1529122" cy="98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4978896" cy="63408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Мы очень похожи</a:t>
            </a:r>
            <a:endParaRPr lang="ru-RU" sz="3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5" y="926795"/>
            <a:ext cx="2058904" cy="13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4" y="2395305"/>
            <a:ext cx="2058904" cy="13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уч. у жив\20101115__80886477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1" y="3789040"/>
            <a:ext cx="2035604" cy="1405794"/>
          </a:xfrm>
          <a:prstGeom prst="rect">
            <a:avLst/>
          </a:prstGeom>
          <a:noFill/>
        </p:spPr>
      </p:pic>
      <p:pic>
        <p:nvPicPr>
          <p:cNvPr id="7" name="Рисунок 6" descr="Куриные желудки / Кулинария - eka-mama.r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980729"/>
            <a:ext cx="1932529" cy="128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винья, детеныши, кормление обои, фото, картинки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348881"/>
            <a:ext cx="1948571" cy="130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емьи животных (15 фото) BoxOffice.com.u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81" y="3739505"/>
            <a:ext cx="2005263" cy="15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44037" name="Прямоугольник 3"/>
          <p:cNvSpPr>
            <a:spLocks noChangeArrowheads="1"/>
          </p:cNvSpPr>
          <p:nvPr/>
        </p:nvSpPr>
        <p:spPr bwMode="auto">
          <a:xfrm>
            <a:off x="3786182" y="3500438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АБОТА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1285860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ts val="5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СЕМЬЯ…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 r="1802" b="5106"/>
          <a:stretch>
            <a:fillRect/>
          </a:stretch>
        </p:blipFill>
        <p:spPr bwMode="auto">
          <a:xfrm>
            <a:off x="219945" y="5286831"/>
            <a:ext cx="2047800" cy="134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6" descr="1280x720_vzroslye_imperatorskie_pingviny_i_ptency_antarktida_5105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25" y="5360351"/>
            <a:ext cx="2003005" cy="127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71736" y="5643578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ДЕТСКИЙ САД  - ВТОРАЯ СЕМЬЯ…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5229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Упражнение «Назови семью»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7" name="Picture 4" descr="вол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45079"/>
            <a:ext cx="2053590" cy="154051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6" b="3829"/>
          <a:stretch/>
        </p:blipFill>
        <p:spPr bwMode="auto">
          <a:xfrm>
            <a:off x="4306338" y="945079"/>
            <a:ext cx="1778635" cy="1540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33644"/>
            <a:ext cx="1928495" cy="15405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253669"/>
            <a:ext cx="1709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Мама - …</a:t>
            </a:r>
          </a:p>
          <a:p>
            <a:r>
              <a:rPr lang="ru-RU" dirty="0"/>
              <a:t>Папа - …</a:t>
            </a:r>
          </a:p>
          <a:p>
            <a:r>
              <a:rPr lang="ru-RU" dirty="0"/>
              <a:t>Детёныш - 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348" y="3356992"/>
            <a:ext cx="1709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Мама - …</a:t>
            </a:r>
          </a:p>
          <a:p>
            <a:r>
              <a:rPr lang="ru-RU" dirty="0"/>
              <a:t>Папа - …</a:t>
            </a:r>
          </a:p>
          <a:p>
            <a:r>
              <a:rPr lang="ru-RU" dirty="0"/>
              <a:t>Детёныш - 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8873" y="5301208"/>
            <a:ext cx="1709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Мама - …</a:t>
            </a:r>
          </a:p>
          <a:p>
            <a:r>
              <a:rPr lang="ru-RU" dirty="0"/>
              <a:t>Папа - …</a:t>
            </a:r>
          </a:p>
          <a:p>
            <a:r>
              <a:rPr lang="ru-RU" dirty="0"/>
              <a:t>Детёныш - …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044592"/>
            <a:ext cx="2053590" cy="154813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0"/>
          <a:stretch/>
        </p:blipFill>
        <p:spPr bwMode="auto">
          <a:xfrm>
            <a:off x="4355976" y="2997974"/>
            <a:ext cx="1776730" cy="1569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08268"/>
            <a:ext cx="1897380" cy="1580262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96110"/>
            <a:ext cx="1840865" cy="1533525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73" y="5001701"/>
            <a:ext cx="2311400" cy="1540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0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60648"/>
            <a:ext cx="5277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Сравни человека с животным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6" name="Рисунок 5" descr="Эл схема эл час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82" y="993958"/>
            <a:ext cx="2143114" cy="171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что это? : О чём это я. - Украинский сервер охотника - Охотничий форум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362175" cy="159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@дневники - Место под ванной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22" y="3173339"/>
            <a:ext cx="1821051" cy="173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Wild Animals Li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6" y="5085184"/>
            <a:ext cx="252492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ЮЖНЫЙ РЕГИОН. ЖИЗНЬ. Любовь КОЛОМИЙЦЕВА. ПРЕДАННОСТЬ И ПРЕДАТЕЛЬСТВО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9"/>
            <a:ext cx="1872208" cy="165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Ослы Лошадиные истори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6" y="2840360"/>
            <a:ext cx="2232248" cy="20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2480" y="1610576"/>
            <a:ext cx="1493837" cy="487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Хитер как …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6137" y="2460499"/>
            <a:ext cx="1493837" cy="487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Упрям как …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2955" y="3178302"/>
            <a:ext cx="1732831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Голоден как …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2955" y="3957043"/>
            <a:ext cx="1872208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Преданный как …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72480" y="4793358"/>
            <a:ext cx="1531962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Труслив как …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2955" y="5509964"/>
            <a:ext cx="1493837" cy="487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Силен как …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ечальная собака лежала на полу Фотография, картинки, изображения и сток-фотография без роялти. Image 17928781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6064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О чём они думают …</a:t>
            </a:r>
            <a:endParaRPr lang="ru-RU" sz="3600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4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285312"/>
          </a:xfrm>
        </p:spPr>
        <p:txBody>
          <a:bodyPr/>
          <a:lstStyle/>
          <a:p>
            <a:pPr algn="just">
              <a:buNone/>
            </a:pPr>
            <a:r>
              <a:rPr lang="ru-RU" b="1" i="1" dirty="0"/>
              <a:t>                  </a:t>
            </a:r>
            <a:r>
              <a:rPr lang="ru-RU" b="1" i="1" dirty="0">
                <a:solidFill>
                  <a:srgbClr val="FF0000"/>
                </a:solidFill>
              </a:rPr>
              <a:t>З</a:t>
            </a:r>
            <a:r>
              <a:rPr lang="ru-RU" i="1" dirty="0"/>
              <a:t>доровья Вам  – так понимаем это слово,</a:t>
            </a:r>
            <a:endParaRPr lang="ru-RU" dirty="0"/>
          </a:p>
          <a:p>
            <a:pPr algn="just">
              <a:buNone/>
            </a:pPr>
            <a:r>
              <a:rPr lang="ru-RU" b="1" i="1" dirty="0"/>
              <a:t>                   </a:t>
            </a:r>
            <a:r>
              <a:rPr lang="ru-RU" b="1" i="1" dirty="0">
                <a:solidFill>
                  <a:srgbClr val="FF0000"/>
                </a:solidFill>
              </a:rPr>
              <a:t>Д</a:t>
            </a:r>
            <a:r>
              <a:rPr lang="ru-RU" i="1" dirty="0"/>
              <a:t>олжно быть всем оно знакомо!</a:t>
            </a:r>
            <a:endParaRPr lang="ru-RU" dirty="0"/>
          </a:p>
          <a:p>
            <a:pPr algn="just">
              <a:buNone/>
            </a:pPr>
            <a:r>
              <a:rPr lang="ru-RU" b="1" i="1" dirty="0"/>
              <a:t>                   </a:t>
            </a:r>
            <a:r>
              <a:rPr lang="ru-RU" b="1" i="1" dirty="0">
                <a:solidFill>
                  <a:srgbClr val="FF0000"/>
                </a:solidFill>
              </a:rPr>
              <a:t>Р</a:t>
            </a:r>
            <a:r>
              <a:rPr lang="ru-RU" i="1" dirty="0"/>
              <a:t>одных, друзей, учителей,</a:t>
            </a:r>
            <a:endParaRPr lang="ru-RU" dirty="0"/>
          </a:p>
          <a:p>
            <a:pPr algn="just">
              <a:buNone/>
            </a:pPr>
            <a:r>
              <a:rPr lang="ru-RU" b="1" i="1" dirty="0"/>
              <a:t>                   </a:t>
            </a:r>
            <a:r>
              <a:rPr lang="ru-RU" b="1" i="1" dirty="0">
                <a:solidFill>
                  <a:srgbClr val="FF0000"/>
                </a:solidFill>
              </a:rPr>
              <a:t>А</a:t>
            </a:r>
            <a:r>
              <a:rPr lang="ru-RU" i="1" dirty="0"/>
              <a:t> так же всех знакомых</a:t>
            </a:r>
            <a:endParaRPr lang="ru-RU" dirty="0"/>
          </a:p>
          <a:p>
            <a:pPr algn="just">
              <a:buNone/>
            </a:pPr>
            <a:r>
              <a:rPr lang="ru-RU" b="1" i="1" dirty="0"/>
              <a:t>                   </a:t>
            </a:r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i="1" dirty="0"/>
              <a:t>стречаем этим словом,</a:t>
            </a:r>
            <a:endParaRPr lang="ru-RU" dirty="0"/>
          </a:p>
          <a:p>
            <a:pPr algn="just">
              <a:buNone/>
            </a:pPr>
            <a:r>
              <a:rPr lang="ru-RU" b="1" i="1" dirty="0"/>
              <a:t>                   </a:t>
            </a:r>
            <a:r>
              <a:rPr lang="ru-RU" b="1" i="1" dirty="0">
                <a:solidFill>
                  <a:srgbClr val="FF0000"/>
                </a:solidFill>
              </a:rPr>
              <a:t>С</a:t>
            </a:r>
            <a:r>
              <a:rPr lang="ru-RU" i="1" dirty="0"/>
              <a:t>частливым, нежным тоном.</a:t>
            </a:r>
            <a:endParaRPr lang="ru-RU" dirty="0"/>
          </a:p>
          <a:p>
            <a:pPr algn="just">
              <a:buNone/>
            </a:pPr>
            <a:r>
              <a:rPr lang="ru-RU" b="1" i="1" dirty="0"/>
              <a:t>                   </a:t>
            </a:r>
            <a:r>
              <a:rPr lang="ru-RU" b="1" i="1" dirty="0">
                <a:solidFill>
                  <a:srgbClr val="FF0000"/>
                </a:solidFill>
              </a:rPr>
              <a:t>Т</a:t>
            </a:r>
            <a:r>
              <a:rPr lang="ru-RU" i="1" dirty="0"/>
              <a:t>ворим добро во благо,</a:t>
            </a:r>
            <a:endParaRPr lang="ru-RU" dirty="0"/>
          </a:p>
          <a:p>
            <a:pPr algn="just">
              <a:buNone/>
            </a:pPr>
            <a:r>
              <a:rPr lang="ru-RU" b="1" i="1" dirty="0"/>
              <a:t>                   </a:t>
            </a:r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i="1" dirty="0"/>
              <a:t>едь миру это надо!</a:t>
            </a:r>
            <a:endParaRPr lang="ru-RU" dirty="0"/>
          </a:p>
          <a:p>
            <a:pPr algn="just">
              <a:buNone/>
            </a:pPr>
            <a:r>
              <a:rPr lang="ru-RU" b="1" i="1" dirty="0"/>
              <a:t>                   </a:t>
            </a:r>
            <a:r>
              <a:rPr lang="ru-RU" b="1" i="1" dirty="0">
                <a:solidFill>
                  <a:srgbClr val="FF0000"/>
                </a:solidFill>
              </a:rPr>
              <a:t>У</a:t>
            </a:r>
            <a:r>
              <a:rPr lang="ru-RU" i="1" dirty="0"/>
              <a:t>лыбкой встретим мы рассвет</a:t>
            </a:r>
            <a:endParaRPr lang="ru-RU" dirty="0"/>
          </a:p>
          <a:p>
            <a:pPr algn="just">
              <a:buNone/>
            </a:pPr>
            <a:r>
              <a:rPr lang="ru-RU" b="1" i="1" dirty="0"/>
              <a:t>                   </a:t>
            </a:r>
            <a:r>
              <a:rPr lang="ru-RU" b="1" i="1" dirty="0">
                <a:solidFill>
                  <a:srgbClr val="FF0000"/>
                </a:solidFill>
              </a:rPr>
              <a:t>Й</a:t>
            </a:r>
            <a:r>
              <a:rPr lang="ru-RU" i="1" dirty="0"/>
              <a:t>  добротой наполним свет!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372200" y="908720"/>
            <a:ext cx="2011680" cy="206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509120"/>
            <a:ext cx="320384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x_a3f121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6" y="5517232"/>
            <a:ext cx="1081039" cy="10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98002df14a1fa63aaa37fcecaa025087-42-144&amp;n=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50097"/>
            <a:ext cx="2951211" cy="2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6064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7030A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Чем кормить птиц …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Плейкаст &quot;ЗДРАВСТВУЙ ВЕСНА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47" y="906979"/>
            <a:ext cx="2602815" cy="18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3-tub-ru.yandex.net/i?id=6c35db85ffb68b023dda9956963ec09c-63-144&amp;n=2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8" b="8072"/>
          <a:stretch/>
        </p:blipFill>
        <p:spPr bwMode="auto">
          <a:xfrm>
            <a:off x="1361409" y="3010678"/>
            <a:ext cx="714991" cy="6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к потолстет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7299" r="11764" b="3290"/>
          <a:stretch/>
        </p:blipFill>
        <p:spPr bwMode="auto">
          <a:xfrm>
            <a:off x="5262391" y="2371503"/>
            <a:ext cx="1013890" cy="7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0-tub-ru.yandex.net/i?id=2c33e2042db6c96114c46da5a6385562-28-144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93" y="2704779"/>
            <a:ext cx="1224136" cy="11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Арбузные семена, семена арбуза холодок, арбузные семечки - 12 Ноября 2009 - Дневник - Арбузы оптом без посредников, продажа арб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2962889"/>
            <a:ext cx="1152128" cy="8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2-tub-ru.yandex.net/i?id=8e356f65547e5bd43c568ec0c31daae7-46-144&amp;n=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15" y="3870125"/>
            <a:ext cx="1085850" cy="1428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68" name="Picture 20" descr="Рецепты с фото - Рецепты с фот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56" y="3706692"/>
            <a:ext cx="1788447" cy="11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47864" y="1406229"/>
            <a:ext cx="2572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0066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Можно …</a:t>
            </a:r>
            <a:endParaRPr lang="ru-RU" sz="36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3446871"/>
            <a:ext cx="2572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Нельзя…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857892"/>
            <a:ext cx="514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0066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/>
              </a:rPr>
              <a:t>Корм, подходящий  всем…</a:t>
            </a:r>
            <a:endParaRPr lang="ru-RU" sz="36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2072" name="Picture 24" descr="http://im3-tub-ru.yandex.net/i?id=40ddf68b004a969a8c1da98947e40151-128-144&amp;n=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8736"/>
            <a:ext cx="989287" cy="97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http://im3-tub-ru.yandex.net/i?id=40ddf68b004a969a8c1da98947e40151-128-144&amp;n=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98" y="3096573"/>
            <a:ext cx="989287" cy="97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im3-tub-ru.yandex.net/i?id=40ddf68b004a969a8c1da98947e40151-128-144&amp;n=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5661248"/>
            <a:ext cx="148919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0182" y="-1645"/>
            <a:ext cx="8455644" cy="63038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269790" rIns="430077" bIns="9045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rgbClr val="F148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Экологические стихи</a:t>
            </a:r>
            <a:b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rgbClr val="F148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148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***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цветы в лесу цвели,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Всю весну и лето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не будем собирать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больших букетов.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птенчик из гнезда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Выпорхнул до срока,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поможем, не беда,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трещи, сорока.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и вредный мухомор,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его не тронем.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понадобиться он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Жителю лесному.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Хрупкий домик муравья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тоже охранять.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он должен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заборчиком стоять.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Зайчика и ежика -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лесных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вы не трогайте!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Охраняйте их!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дошколята,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 охранять!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ней ни на минуту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надо забывать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44" descr="Руки и Земли. Концепция сохранить зеленую планету. Символ защиты окружающей среды. Фотография, картинки, изображения и сток-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r="7353" b="27110"/>
          <a:stretch>
            <a:fillRect/>
          </a:stretch>
        </p:blipFill>
        <p:spPr bwMode="auto">
          <a:xfrm>
            <a:off x="3858817" y="5528077"/>
            <a:ext cx="1265055" cy="113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 rot="10800000" flipV="1">
            <a:off x="2987823" y="877714"/>
            <a:ext cx="3154541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148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Глобус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обнял глобус – шар земной.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над сушей и водой.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руках моих материки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тихо шепчут: «Береги».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зеленой краске лес и дол.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говорят: «Будь с нами добр».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растопчи ты нас, не жги,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Зимой и летом береги».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Журчит глубокая река,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лаская берега,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слышу голос я реки: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«Ты береги нас, береги».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птиц, и рыб я слышу всех: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«Тебя мы просим, человек.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обещай нам и не лги.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старший брат нас береги».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обнял глобус – шар земной,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что-то сделалось со мной.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вдруг шепнул я: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солгу. Тебя, родной мой, сберегу!»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Рисунок 47" descr="формат EPS, включая просмотр jpg, ключевое слово: вектор детей, детей, детей, земля, улыбаясь, сладкое, векторный матери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56" y="2527421"/>
            <a:ext cx="997905" cy="12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55096" y="660956"/>
            <a:ext cx="288032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148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Давайте сохраним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жить в одной семье,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петь в одном кругу,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Идти в одном строю,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Лететь в одном полете.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сохраним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Ромашку на лугу.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Кувшинку на реке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клюкву на болоте.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 как природа-мать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Терпима и добра!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чтоб ее лихая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Участь не постигла.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сохраним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стрежнях – осетра.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Касатку в небесах,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таежных дебрях – тигра.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 суждено дышать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воздухом одним.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Давайте-ка мы все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Навек объединимся.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наши души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сохраним,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мы на Земле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сами сохранимся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3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6810"/>
            <a:ext cx="84468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038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323528" y="188640"/>
            <a:ext cx="8208911" cy="864096"/>
            <a:chOff x="3291840" y="103798"/>
            <a:chExt cx="5852160" cy="816361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5400000">
              <a:off x="5809739" y="-2414101"/>
              <a:ext cx="816361" cy="5852160"/>
            </a:xfrm>
            <a:prstGeom prst="round2SameRect">
              <a:avLst>
                <a:gd name="adj1" fmla="val 14889"/>
                <a:gd name="adj2" fmla="val 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3291842" y="143649"/>
              <a:ext cx="5852158" cy="752237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/>
                <a:t>Ассоциативные  связи  между  природными  объектами и соответствующими социальными проявлениями</a:t>
              </a:r>
            </a:p>
          </p:txBody>
        </p:sp>
      </p:grpSp>
      <p:grpSp>
        <p:nvGrpSpPr>
          <p:cNvPr id="4" name="Группа 7"/>
          <p:cNvGrpSpPr/>
          <p:nvPr/>
        </p:nvGrpSpPr>
        <p:grpSpPr>
          <a:xfrm>
            <a:off x="251520" y="1268760"/>
            <a:ext cx="3528392" cy="1224136"/>
            <a:chOff x="0" y="0"/>
            <a:chExt cx="3291840" cy="102045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3291840" cy="1020451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9814" y="49814"/>
              <a:ext cx="3192212" cy="9208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>
                  <a:solidFill>
                    <a:schemeClr val="tx1"/>
                  </a:solidFill>
                </a:rPr>
                <a:t>Метод экологических ассоциаций</a:t>
              </a:r>
              <a:r>
                <a:rPr lang="ru-RU" sz="2000" b="1" kern="1200" dirty="0">
                  <a:solidFill>
                    <a:schemeClr val="tx1"/>
                  </a:solidFill>
                </a:rPr>
                <a:t> 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</a:rPr>
                <a:t>(от лат. – соединение) </a:t>
              </a:r>
            </a:p>
          </p:txBody>
        </p:sp>
      </p:grp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5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448439"/>
            <a:ext cx="3786214" cy="28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432106"/>
            <a:ext cx="3929090" cy="29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4 -0.12153 L 0.03681 -0.308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51520" y="116632"/>
            <a:ext cx="8153012" cy="1302988"/>
            <a:chOff x="3291840" y="1175272"/>
            <a:chExt cx="5852160" cy="816361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5400000">
              <a:off x="5809739" y="-1342627"/>
              <a:ext cx="816361" cy="585216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291840" y="1215123"/>
              <a:ext cx="5812309" cy="73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/>
                <a:t>Постановка воспитанником себя на место того, или иного природного объекта, погружение себя в пространство, ситуацию, обстоятельства, в которых находится этот объект</a:t>
              </a:r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251520" y="1564708"/>
            <a:ext cx="3672408" cy="1360976"/>
            <a:chOff x="0" y="142486"/>
            <a:chExt cx="3291840" cy="102045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42486"/>
              <a:ext cx="3291840" cy="10204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3818" y="192300"/>
              <a:ext cx="3192212" cy="9208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>
                  <a:solidFill>
                    <a:schemeClr val="tx1"/>
                  </a:solidFill>
                </a:rPr>
                <a:t>Метод экологической идентификации</a:t>
              </a:r>
              <a:r>
                <a:rPr lang="ru-RU" sz="2000" b="1" kern="1200" dirty="0">
                  <a:solidFill>
                    <a:schemeClr val="tx1"/>
                  </a:solidFill>
                </a:rPr>
                <a:t> 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</a:rPr>
                <a:t>(от </a:t>
              </a:r>
              <a:r>
                <a:rPr lang="ru-RU" sz="2000" b="1" i="1" kern="1200" dirty="0">
                  <a:solidFill>
                    <a:schemeClr val="tx1"/>
                  </a:solidFill>
                </a:rPr>
                <a:t>лат.</a:t>
              </a:r>
              <a:r>
                <a:rPr lang="ru-RU" sz="2000" b="1" kern="1200" dirty="0">
                  <a:solidFill>
                    <a:schemeClr val="tx1"/>
                  </a:solidFill>
                </a:rPr>
                <a:t>–отождествлять) </a:t>
              </a:r>
            </a:p>
          </p:txBody>
        </p:sp>
      </p:grp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894562"/>
            <a:ext cx="3429024" cy="25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467914" cy="261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69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50399 -0.36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683569" y="260649"/>
            <a:ext cx="7920877" cy="864095"/>
            <a:chOff x="3291840" y="2232248"/>
            <a:chExt cx="5852160" cy="816361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5400000">
              <a:off x="5809739" y="-285651"/>
              <a:ext cx="816361" cy="585216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291840" y="2272099"/>
              <a:ext cx="5812309" cy="73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/>
                <a:t>Целенаправленное коррекционное воздействие на определенные взаимосвязи в образе мира воспитанника.</a:t>
              </a:r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395536" y="1292766"/>
            <a:ext cx="4104456" cy="1128122"/>
            <a:chOff x="0" y="2144701"/>
            <a:chExt cx="3291840" cy="102045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144701"/>
              <a:ext cx="3291840" cy="1020451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9814" y="2194515"/>
              <a:ext cx="3192212" cy="9208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>
                  <a:solidFill>
                    <a:schemeClr val="tx1"/>
                  </a:solidFill>
                </a:rPr>
                <a:t>Метод экологической </a:t>
              </a:r>
              <a:r>
                <a:rPr lang="ru-RU" sz="2000" b="1" i="1" kern="1200" dirty="0" err="1">
                  <a:solidFill>
                    <a:schemeClr val="tx1"/>
                  </a:solidFill>
                </a:rPr>
                <a:t>лабилизации</a:t>
              </a:r>
              <a:r>
                <a:rPr lang="ru-RU" sz="2000" b="1" i="1" kern="1200" dirty="0">
                  <a:solidFill>
                    <a:schemeClr val="tx1"/>
                  </a:solidFill>
                </a:rPr>
                <a:t> 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</a:rPr>
                <a:t>(от лат.–неустойчивый</a:t>
              </a:r>
              <a:r>
                <a:rPr lang="ru-RU" sz="2800" b="1" kern="1200" dirty="0">
                  <a:solidFill>
                    <a:schemeClr val="tx1"/>
                  </a:solidFill>
                </a:rPr>
                <a:t>) </a:t>
              </a:r>
            </a:p>
          </p:txBody>
        </p:sp>
      </p:grp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3500462" cy="2928958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36363"/>
            <a:ext cx="3600400" cy="2821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0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0017 -0.37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3528" y="205936"/>
            <a:ext cx="8153012" cy="1412305"/>
            <a:chOff x="3291840" y="3312366"/>
            <a:chExt cx="5852160" cy="816361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5400000">
              <a:off x="5809739" y="794467"/>
              <a:ext cx="816361" cy="585216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291840" y="3352218"/>
              <a:ext cx="5812309" cy="73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/>
                <a:t>Сопереживание личностью состояния природного объекта, а также сочувствия ему</a:t>
              </a:r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272466" y="1702716"/>
            <a:ext cx="3528392" cy="1472872"/>
            <a:chOff x="0" y="3207613"/>
            <a:chExt cx="3291840" cy="102045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3207613"/>
              <a:ext cx="3291840" cy="1020451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9814" y="3257427"/>
              <a:ext cx="3192212" cy="9208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>
                  <a:solidFill>
                    <a:schemeClr val="tx1"/>
                  </a:solidFill>
                </a:rPr>
                <a:t>Метод экологической </a:t>
              </a:r>
              <a:r>
                <a:rPr lang="ru-RU" sz="2000" b="1" i="1" kern="1200" dirty="0" err="1">
                  <a:solidFill>
                    <a:schemeClr val="tx1"/>
                  </a:solidFill>
                </a:rPr>
                <a:t>эмпатии</a:t>
              </a:r>
              <a:r>
                <a:rPr lang="ru-RU" sz="2000" b="1" i="1" kern="1200" dirty="0">
                  <a:solidFill>
                    <a:schemeClr val="tx1"/>
                  </a:solidFill>
                </a:rPr>
                <a:t> 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</a:rPr>
                <a:t>(от греч. – сопереживание) </a:t>
              </a:r>
            </a:p>
          </p:txBody>
        </p:sp>
      </p:grp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" name="Рисунок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929066"/>
            <a:ext cx="3743276" cy="2662651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786190"/>
            <a:ext cx="3728326" cy="2921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2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00278 -0.37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51520" y="188640"/>
            <a:ext cx="8640960" cy="1152128"/>
            <a:chOff x="3291840" y="4389694"/>
            <a:chExt cx="5852160" cy="816361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5400000">
              <a:off x="5809739" y="1871795"/>
              <a:ext cx="816361" cy="585216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291840" y="4429546"/>
              <a:ext cx="5812309" cy="73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/>
                <a:t>Анализ обучающихся своих действий и поступков, направленных на мир природы, с точки зрения экологической целесообразности.</a:t>
              </a:r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251518" y="1424857"/>
            <a:ext cx="3672409" cy="1368152"/>
            <a:chOff x="0" y="4305650"/>
            <a:chExt cx="3291840" cy="102045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4305650"/>
              <a:ext cx="3291840" cy="1020451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9814" y="4355464"/>
              <a:ext cx="3192212" cy="9208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>
                  <a:solidFill>
                    <a:schemeClr val="tx1"/>
                  </a:solidFill>
                </a:rPr>
                <a:t>Метод экологической рефлексии</a:t>
              </a:r>
              <a:r>
                <a:rPr lang="ru-RU" sz="2000" b="1" kern="1200" dirty="0">
                  <a:solidFill>
                    <a:schemeClr val="tx1"/>
                  </a:solidFill>
                </a:rPr>
                <a:t> 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</a:rPr>
                <a:t>(от лат.–обращение назад)</a:t>
              </a:r>
            </a:p>
          </p:txBody>
        </p:sp>
      </p:grp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400810" cy="2304256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3024336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4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41 -0.06505 L 0.33768 -0.06505 C 0.41354 -0.06505 0.50695 -0.14861 0.50695 -0.21644 L 0.50695 -0.3675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323528" y="205936"/>
            <a:ext cx="8153012" cy="1412305"/>
            <a:chOff x="3291840" y="3312366"/>
            <a:chExt cx="5852160" cy="816361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5809739" y="794467"/>
              <a:ext cx="816361" cy="585216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291840" y="3352218"/>
              <a:ext cx="5812309" cy="73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dirty="0"/>
                <a:t>Актуализация художественных компонентов мысленных образов мира природы средствами художественной литературы</a:t>
              </a:r>
              <a:endParaRPr lang="ru-RU" sz="2000" kern="1200" dirty="0"/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272466" y="1702716"/>
            <a:ext cx="3728030" cy="1654846"/>
            <a:chOff x="0" y="3207613"/>
            <a:chExt cx="3291840" cy="102045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3207613"/>
              <a:ext cx="3291840" cy="1020451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9814" y="3257427"/>
              <a:ext cx="3192212" cy="9208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>
                  <a:solidFill>
                    <a:schemeClr val="tx1"/>
                  </a:solidFill>
                </a:rPr>
                <a:t>Метод </a:t>
              </a:r>
              <a:r>
                <a:rPr lang="ru-RU" sz="2000" b="1" i="1" dirty="0">
                  <a:solidFill>
                    <a:schemeClr val="tx1"/>
                  </a:solidFill>
                </a:rPr>
                <a:t>художественной репрезентации природных объектов(от франц. – </a:t>
              </a:r>
              <a:r>
                <a:rPr lang="ru-RU" sz="2000" b="1" dirty="0">
                  <a:solidFill>
                    <a:schemeClr val="tx1"/>
                  </a:solidFill>
                </a:rPr>
                <a:t>представительство)</a:t>
              </a:r>
              <a:r>
                <a:rPr lang="ru-RU" sz="2000" b="1" kern="12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pic>
        <p:nvPicPr>
          <p:cNvPr id="20" name="Рисунок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3380"/>
            <a:ext cx="3032316" cy="2430768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96" y="4143380"/>
            <a:ext cx="3176270" cy="2381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0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7338 L 0.10069 -0.330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0003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6600"/>
                </a:solidFill>
              </a:rPr>
              <a:t>СПАСИБО ЗА ВНИМАНИЕ!</a:t>
            </a:r>
            <a:endParaRPr lang="ru-RU" dirty="0"/>
          </a:p>
        </p:txBody>
      </p:sp>
      <p:pic>
        <p:nvPicPr>
          <p:cNvPr id="4" name="Рисунок 3" descr="C:\Users\Администратор\Desktop\x_a3f12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6" y="5517232"/>
            <a:ext cx="1081039" cy="10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29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дминистратор\Desktop\x_a3f12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6" y="5589241"/>
            <a:ext cx="1081039" cy="10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908721"/>
            <a:ext cx="6192688" cy="2952328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  </a:t>
            </a:r>
            <a:br>
              <a:rPr lang="ru-RU" sz="1800" dirty="0"/>
            </a:br>
            <a:endParaRPr lang="ru-RU" sz="1800" i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712968" cy="24482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ЭКОБУКВАРЬ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Познайте себя, как вы относитесь к природе, с любовью или потребительски.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Поставьте себя на место цветка, животного, птицы, дерева, ощутите их настроение, поймите их состояния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Туринск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2019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80707" y="-36093"/>
            <a:ext cx="6335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3 «Тополёк» Туринского городского округа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907704" y="476673"/>
            <a:ext cx="6408712" cy="442912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8933"/>
              </a:avLst>
            </a:prstTxWarp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 rtl="0"/>
            <a:r>
              <a:rPr lang="ru-RU" sz="6600" b="1" i="1" kern="10" spc="0" dirty="0">
                <a:ln w="28575">
                  <a:solidFill>
                    <a:srgbClr val="00B05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Monotype Corsiva"/>
              </a:rPr>
              <a:t>Разноцветное </a:t>
            </a:r>
          </a:p>
          <a:p>
            <a:pPr algn="ctr" rtl="0"/>
            <a:r>
              <a:rPr lang="ru-RU" sz="6600" b="1" i="1" kern="10" spc="0" dirty="0">
                <a:ln w="28575">
                  <a:solidFill>
                    <a:srgbClr val="00B05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Monotype Corsiva"/>
              </a:rPr>
              <a:t>слово</a:t>
            </a:r>
          </a:p>
          <a:p>
            <a:pPr algn="ctr" rtl="0"/>
            <a:r>
              <a:rPr lang="ru-RU" sz="6600" b="1" i="1" kern="10" spc="0" dirty="0">
                <a:ln w="28575">
                  <a:solidFill>
                    <a:srgbClr val="00B05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Monotype Corsiva"/>
              </a:rPr>
              <a:t> "Здравствуйте!"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7124" y="37505"/>
            <a:ext cx="6277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РЕШЕНИЕ ЗАДАЧ ФЕДЕРАЛЬНОГО ГОСУДАРСТВЕННОГО ОБРАЗОВАТЕЛЬНОГО СТАНДАРТА ДОШКОЛЬНОГО ОБРАЗОВАНИЯ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43608" y="984777"/>
            <a:ext cx="6314474" cy="528488"/>
            <a:chOff x="36553" y="1"/>
            <a:chExt cx="6361112" cy="61410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7988" y="1"/>
              <a:ext cx="6349677" cy="61410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6553" y="36553"/>
              <a:ext cx="6276571" cy="5775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Социально – коммуникативное развитие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95538" y="1615725"/>
            <a:ext cx="8293892" cy="1034286"/>
            <a:chOff x="-1944214" y="516334"/>
            <a:chExt cx="8293892" cy="103428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784721"/>
              <a:ext cx="6349677" cy="76589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-1944214" y="516334"/>
              <a:ext cx="8293892" cy="536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1602" tIns="22860" rIns="128016" bIns="22860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kern="1200" dirty="0">
                  <a:latin typeface="Arial" pitchFamily="34" charset="0"/>
                  <a:cs typeface="Arial" pitchFamily="34" charset="0"/>
                </a:rPr>
                <a:t>овладение элементарными нормами и правилами взаимодействия с субъектами окружающего мира, включая моральные и нравственные ценности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00100" y="2071678"/>
            <a:ext cx="6381303" cy="513974"/>
            <a:chOff x="31592" y="1491170"/>
            <a:chExt cx="6381303" cy="78273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1592" y="1491170"/>
              <a:ext cx="6349677" cy="74879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36324" y="1599964"/>
              <a:ext cx="6276571" cy="6739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Познавательное развитие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6851" y="2652194"/>
            <a:ext cx="8781608" cy="1674064"/>
            <a:chOff x="0" y="1417563"/>
            <a:chExt cx="6586591" cy="197414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2273909"/>
              <a:ext cx="6349677" cy="11178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28895" y="1417563"/>
              <a:ext cx="6457696" cy="1117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1602" tIns="22860" rIns="128016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kern="1200" dirty="0">
                  <a:latin typeface="Arial" pitchFamily="34" charset="0"/>
                  <a:cs typeface="Arial" pitchFamily="34" charset="0"/>
                </a:rPr>
                <a:t>совершенствуются и расширяются представления детей о планете Земля как общем доме людей, об особенностях ее природы, развивается эмоциональная отзывчивость, сопереживание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70502" y="3444861"/>
            <a:ext cx="6349677" cy="528486"/>
            <a:chOff x="0" y="3391709"/>
            <a:chExt cx="6349677" cy="7488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3391709"/>
              <a:ext cx="6349677" cy="748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6553" y="3428262"/>
              <a:ext cx="6276571" cy="6756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Речевое развитие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1922" y="4033870"/>
            <a:ext cx="772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обогащение активного словаря, развитие грамматически правильной речи, происходит знакомство с детской литературой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000100" y="4643446"/>
            <a:ext cx="6349677" cy="590665"/>
            <a:chOff x="0" y="4839074"/>
            <a:chExt cx="6349677" cy="864363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4839074"/>
              <a:ext cx="6349677" cy="7488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6553" y="4943614"/>
              <a:ext cx="6276571" cy="7598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Художественно – эстетическое развитие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1922" y="5211942"/>
            <a:ext cx="7804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развиваются предпосылки ценностно-смыслового восприятия мира природы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933948" y="5581702"/>
            <a:ext cx="6349677" cy="503043"/>
            <a:chOff x="0" y="6576933"/>
            <a:chExt cx="6349677" cy="782211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6610344"/>
              <a:ext cx="6349677" cy="748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5680" y="6576933"/>
              <a:ext cx="6276571" cy="6756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Физическое развитие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67121" y="6084745"/>
            <a:ext cx="5964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становление ценностей здорового образа жизни </a:t>
            </a:r>
          </a:p>
        </p:txBody>
      </p:sp>
    </p:spTree>
    <p:extLst>
      <p:ext uri="{BB962C8B-B14F-4D97-AF65-F5344CB8AC3E}">
        <p14:creationId xmlns:p14="http://schemas.microsoft.com/office/powerpoint/2010/main" val="339625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рябо С.Д., Ясвин В.А. скача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90500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72084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Сергей Дмитриевич </a:t>
            </a:r>
            <a:r>
              <a:rPr lang="ru-RU" b="1" dirty="0" err="1"/>
              <a:t>Дерябо</a:t>
            </a:r>
            <a:r>
              <a:rPr lang="ru-RU" dirty="0"/>
              <a:t> - современный российский </a:t>
            </a:r>
            <a:r>
              <a:rPr lang="ru-RU" dirty="0" err="1"/>
              <a:t>экопсихолог</a:t>
            </a:r>
            <a:r>
              <a:rPr lang="ru-RU" dirty="0"/>
              <a:t>, доктор психологических наук, профессор факультета социальной психологии МГППУ, заведующий кафедрой психологического консультирования факультета психологии Института психологии имени Выготского РГГУ. </a:t>
            </a:r>
          </a:p>
          <a:p>
            <a:pPr algn="just"/>
            <a:r>
              <a:rPr lang="ru-RU" dirty="0"/>
              <a:t>Автор нескольких книг по экологической психологии.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8513" y="18864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МЕТОДЫ ПСИХОЛОГО-ПЕДАГОГИЧЕСКОЙ КОРРЕКЦИИ СУБЪЕКТИВНЫХ ОТНОШЕНИЙ ОБУЧАЮЩИХСЯ К ПРИРОДЕ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135" y="4149080"/>
            <a:ext cx="84096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Витольд Альбертович </a:t>
            </a:r>
            <a:r>
              <a:rPr lang="ru-RU" b="1" dirty="0" err="1"/>
              <a:t>Ясвин</a:t>
            </a:r>
            <a:r>
              <a:rPr lang="ru-RU" dirty="0"/>
              <a:t> - доктор психологических наук, лауреат Премии Правительства РФ в области образования. Профессор Института психологии </a:t>
            </a:r>
            <a:r>
              <a:rPr lang="ru-RU" dirty="0" err="1"/>
              <a:t>им.Л.С.Выготского</a:t>
            </a:r>
            <a:r>
              <a:rPr lang="ru-RU" dirty="0"/>
              <a:t> РГГУ и Института педагогики и психологии МГПУ. Руководитель сетевого проекта «Развитие школьных образовательных систем» Департамента образования города Москвы, а также эксперт и член жюри конкурсов «Лучшие школы России», «Учитель года», «Педагогический дебют». Автор более 150 публикаций и 15 книг.</a:t>
            </a:r>
          </a:p>
        </p:txBody>
      </p:sp>
    </p:spTree>
    <p:extLst>
      <p:ext uri="{BB962C8B-B14F-4D97-AF65-F5344CB8AC3E}">
        <p14:creationId xmlns:p14="http://schemas.microsoft.com/office/powerpoint/2010/main" val="47797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77870645"/>
              </p:ext>
            </p:extLst>
          </p:nvPr>
        </p:nvGraphicFramePr>
        <p:xfrm>
          <a:off x="251520" y="188640"/>
          <a:ext cx="83529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32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67544" y="548680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http://s41.radikal.ru/i093/1104/82/04d7a25f208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10703"/>
          <a:stretch>
            <a:fillRect/>
          </a:stretch>
        </p:blipFill>
        <p:spPr bwMode="auto">
          <a:xfrm>
            <a:off x="3786182" y="2857496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SA - Observing the Earth - Securing Our Environment - Satellites unravel complex relationship between northern forests and cli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9A335"/>
              </a:clrFrom>
              <a:clrTo>
                <a:srgbClr val="39A33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692696"/>
            <a:ext cx="1344149" cy="1253682"/>
          </a:xfrm>
          <a:prstGeom prst="ellipse">
            <a:avLst/>
          </a:prstGeom>
          <a:noFill/>
        </p:spPr>
      </p:pic>
      <p:pic>
        <p:nvPicPr>
          <p:cNvPr id="10" name="Рисунок 9" descr="Конспект нод по художественному творчеству &quot;бабочка красавиц…"/>
          <p:cNvPicPr/>
          <p:nvPr/>
        </p:nvPicPr>
        <p:blipFill>
          <a:blip r:embed="rId10" cstate="print"/>
          <a:srcRect l="2306" t="51279" r="1944" b="3438"/>
          <a:stretch>
            <a:fillRect/>
          </a:stretch>
        </p:blipFill>
        <p:spPr bwMode="auto">
          <a:xfrm>
            <a:off x="3714744" y="4929198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Администратор\Desktop\iCA3EOXC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3140970"/>
            <a:ext cx="1656184" cy="1046681"/>
          </a:xfrm>
          <a:prstGeom prst="rect">
            <a:avLst/>
          </a:prstGeom>
          <a:noFill/>
        </p:spPr>
      </p:pic>
      <p:pic>
        <p:nvPicPr>
          <p:cNvPr id="12" name="Рисунок 6" descr="Описание: Крона деревьев. 1- липы, 2 - ели (с почти горизонтальным ветвлением), 3 - дуба, 4 - берёзы (под углом вверх), 5 - тополя пирамидального, 6 - ивы вавилонской (плакучая), 7 - пинии (зонтиковидная), 8 - ели обыкновенной (стелющаяся)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2924944"/>
            <a:ext cx="1818773" cy="1224136"/>
          </a:xfrm>
          <a:prstGeom prst="rect">
            <a:avLst/>
          </a:prstGeom>
          <a:noFill/>
        </p:spPr>
      </p:pic>
      <p:pic>
        <p:nvPicPr>
          <p:cNvPr id="13" name="Picture 3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78" y="764704"/>
            <a:ext cx="212063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81" descr="Расширить и закрепить знания об обитателях и растениях водоема - страница 3"/>
          <p:cNvPicPr>
            <a:picLocks noChangeAspect="1" noChangeArrowheads="1"/>
          </p:cNvPicPr>
          <p:nvPr/>
        </p:nvPicPr>
        <p:blipFill>
          <a:blip r:embed="rId14" cstate="print"/>
          <a:srcRect l="13091" t="13000" r="16190" b="13219"/>
          <a:stretch>
            <a:fillRect/>
          </a:stretch>
        </p:blipFill>
        <p:spPr bwMode="auto">
          <a:xfrm>
            <a:off x="3635896" y="692698"/>
            <a:ext cx="1800200" cy="116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459765" y="188642"/>
            <a:ext cx="4128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РАЗДЕЛЫ ЭКОБУКВАРЯ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infoniac.ru/upload/medialibrary/ff6/ff6841cae98c685859aaf213942c6d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95" y="758756"/>
            <a:ext cx="7704856" cy="5298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an1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2851"/>
            <a:ext cx="6336704" cy="66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539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7_Эркер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1166</Words>
  <Application>Microsoft Office PowerPoint</Application>
  <PresentationFormat>Экран (4:3)</PresentationFormat>
  <Paragraphs>233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Schoolbook</vt:lpstr>
      <vt:lpstr>Monotype Corsiva</vt:lpstr>
      <vt:lpstr>Times New Roman</vt:lpstr>
      <vt:lpstr>Wingdings</vt:lpstr>
      <vt:lpstr>Wingdings 2</vt:lpstr>
      <vt:lpstr>Эркер</vt:lpstr>
      <vt:lpstr>7_Эркер</vt:lpstr>
      <vt:lpstr>   Мастер-класс Формирование основ экологической культуры участников образовательного процесса через использование экобукваря «Разноцветное слово «Здравствуйте!»</vt:lpstr>
      <vt:lpstr>Презентация PowerPoint</vt:lpstr>
      <vt:lpstr>                       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очень похожи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Экобукварь «Здравствуйте»</dc:title>
  <dc:creator>XTreme.ws</dc:creator>
  <cp:lastModifiedBy>Миша</cp:lastModifiedBy>
  <cp:revision>229</cp:revision>
  <dcterms:created xsi:type="dcterms:W3CDTF">2014-10-16T15:12:39Z</dcterms:created>
  <dcterms:modified xsi:type="dcterms:W3CDTF">2020-09-14T15:00:57Z</dcterms:modified>
</cp:coreProperties>
</file>