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0"/>
  </p:notesMasterIdLst>
  <p:sldIdLst>
    <p:sldId id="257" r:id="rId2"/>
    <p:sldId id="276" r:id="rId3"/>
    <p:sldId id="258" r:id="rId4"/>
    <p:sldId id="259" r:id="rId5"/>
    <p:sldId id="273" r:id="rId6"/>
    <p:sldId id="272" r:id="rId7"/>
    <p:sldId id="260" r:id="rId8"/>
    <p:sldId id="275" r:id="rId9"/>
    <p:sldId id="274" r:id="rId10"/>
    <p:sldId id="277" r:id="rId11"/>
    <p:sldId id="279" r:id="rId12"/>
    <p:sldId id="298" r:id="rId13"/>
    <p:sldId id="313" r:id="rId14"/>
    <p:sldId id="300" r:id="rId15"/>
    <p:sldId id="301" r:id="rId16"/>
    <p:sldId id="302" r:id="rId17"/>
    <p:sldId id="281" r:id="rId18"/>
    <p:sldId id="287" r:id="rId19"/>
    <p:sldId id="282" r:id="rId20"/>
    <p:sldId id="286" r:id="rId21"/>
    <p:sldId id="283" r:id="rId22"/>
    <p:sldId id="290" r:id="rId23"/>
    <p:sldId id="285" r:id="rId24"/>
    <p:sldId id="288" r:id="rId25"/>
    <p:sldId id="321" r:id="rId26"/>
    <p:sldId id="305" r:id="rId27"/>
    <p:sldId id="317" r:id="rId28"/>
    <p:sldId id="318" r:id="rId29"/>
    <p:sldId id="307" r:id="rId30"/>
    <p:sldId id="303" r:id="rId31"/>
    <p:sldId id="308" r:id="rId32"/>
    <p:sldId id="309" r:id="rId33"/>
    <p:sldId id="312" r:id="rId34"/>
    <p:sldId id="306" r:id="rId35"/>
    <p:sldId id="271" r:id="rId36"/>
    <p:sldId id="319" r:id="rId37"/>
    <p:sldId id="320" r:id="rId38"/>
    <p:sldId id="32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03C787-3EDB-4C7A-945A-33B6D41B531E}">
          <p14:sldIdLst>
            <p14:sldId id="257"/>
            <p14:sldId id="276"/>
            <p14:sldId id="258"/>
            <p14:sldId id="259"/>
            <p14:sldId id="273"/>
            <p14:sldId id="272"/>
            <p14:sldId id="260"/>
            <p14:sldId id="275"/>
            <p14:sldId id="274"/>
            <p14:sldId id="277"/>
            <p14:sldId id="279"/>
            <p14:sldId id="298"/>
            <p14:sldId id="313"/>
            <p14:sldId id="300"/>
            <p14:sldId id="301"/>
            <p14:sldId id="302"/>
            <p14:sldId id="281"/>
            <p14:sldId id="287"/>
            <p14:sldId id="282"/>
            <p14:sldId id="286"/>
            <p14:sldId id="283"/>
            <p14:sldId id="290"/>
            <p14:sldId id="285"/>
            <p14:sldId id="288"/>
            <p14:sldId id="321"/>
            <p14:sldId id="305"/>
            <p14:sldId id="317"/>
            <p14:sldId id="318"/>
            <p14:sldId id="307"/>
            <p14:sldId id="303"/>
            <p14:sldId id="308"/>
            <p14:sldId id="309"/>
            <p14:sldId id="312"/>
            <p14:sldId id="306"/>
            <p14:sldId id="271"/>
            <p14:sldId id="319"/>
            <p14:sldId id="320"/>
            <p14:sldId id="322"/>
          </p14:sldIdLst>
        </p14:section>
        <p14:section name="Раздел без заголовка" id="{CB5B6C1E-21F5-4C7F-886A-4CD9901391D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3126" autoAdjust="0"/>
  </p:normalViewPr>
  <p:slideViewPr>
    <p:cSldViewPr>
      <p:cViewPr>
        <p:scale>
          <a:sx n="100" d="100"/>
          <a:sy n="100" d="100"/>
        </p:scale>
        <p:origin x="-282" y="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51EFD-951C-4643-9C91-AE923E216BD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14BBD-6629-4818-8BA3-4A4CB208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4BBD-6629-4818-8BA3-4A4CB2082C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4BBD-6629-4818-8BA3-4A4CB2082CC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52" y="0"/>
            <a:ext cx="9207551" cy="7257546"/>
          </a:xfrm>
          <a:prstGeom prst="rect">
            <a:avLst/>
          </a:prstGeom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47801" y="1219200"/>
            <a:ext cx="6096000" cy="13716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Поисково-познавательный проект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35696" y="2852937"/>
            <a:ext cx="5430468" cy="1152128"/>
          </a:xfr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1" y="3276600"/>
            <a:ext cx="5733749" cy="923330"/>
          </a:xfrm>
          <a:prstGeom prst="rect">
            <a:avLst/>
          </a:prstGeom>
          <a:noFill/>
        </p:spPr>
        <p:txBody>
          <a:bodyPr wrap="none" lIns="91432" tIns="45716" rIns="91432" bIns="45716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514600"/>
            <a:ext cx="6785667" cy="1754318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«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Азбука дорожной  безопасности</a:t>
            </a:r>
            <a:r>
              <a:rPr lang="ru-RU" sz="5400" b="1" i="1" dirty="0" smtClean="0">
                <a:solidFill>
                  <a:srgbClr val="FF0000"/>
                </a:solidFill>
              </a:rPr>
              <a:t>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Рисунок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915" y="4370889"/>
            <a:ext cx="1902124" cy="1600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4039" y="50477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Автор проекта:</a:t>
            </a:r>
            <a:r>
              <a:rPr lang="ru-RU" dirty="0"/>
              <a:t> </a:t>
            </a:r>
            <a:r>
              <a:rPr lang="ru-RU" dirty="0" smtClean="0"/>
              <a:t>воспитатель первой квалификационной категори</a:t>
            </a:r>
            <a:r>
              <a:rPr lang="ru-RU" dirty="0"/>
              <a:t>и</a:t>
            </a:r>
            <a:r>
              <a:rPr lang="ru-RU" dirty="0" smtClean="0"/>
              <a:t>             </a:t>
            </a:r>
            <a:r>
              <a:rPr lang="ru-RU" dirty="0" err="1" smtClean="0"/>
              <a:t>Тутубалина</a:t>
            </a:r>
            <a:r>
              <a:rPr lang="ru-RU" dirty="0" smtClean="0"/>
              <a:t>  </a:t>
            </a:r>
            <a:r>
              <a:rPr lang="ru-RU" dirty="0"/>
              <a:t>Светлана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"/>
            <a:ext cx="9144000" cy="68539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219200"/>
            <a:ext cx="7391400" cy="50292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должны уметь: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Соблюдать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правила безопасного поведения на улице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данным правилам сверстников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Проявлять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любознательность ,стремление узнавать как можно больше об опасных ситуациях на улице.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Элементарно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прогнозировать последствия нарушения правил ПДД, составлять творческие рассказы, сказки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должны иметь представление: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последствиях нарушения правил безопасного поведения на улице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профессиях милиционер ,регулировщик.</a:t>
            </a:r>
          </a:p>
          <a:p>
            <a:pPr algn="just"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48680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</p:txBody>
      </p:sp>
    </p:spTree>
    <p:extLst>
      <p:ext uri="{BB962C8B-B14F-4D97-AF65-F5344CB8AC3E}">
        <p14:creationId xmlns:p14="http://schemas.microsoft.com/office/powerpoint/2010/main" val="35852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483"/>
            <a:ext cx="9144000" cy="68539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219200"/>
            <a:ext cx="7391400" cy="2857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  РАБОТЫ: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2136339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подготовительный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поисково познавательный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заключительный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обобщающий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512" y="1071562"/>
            <a:ext cx="2109568" cy="18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459432"/>
            <a:ext cx="9433048" cy="7200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242021"/>
              </p:ext>
            </p:extLst>
          </p:nvPr>
        </p:nvGraphicFramePr>
        <p:xfrm>
          <a:off x="1115616" y="80804"/>
          <a:ext cx="6264696" cy="53198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91729"/>
                <a:gridCol w="2210999"/>
                <a:gridCol w="1961968"/>
              </a:tblGrid>
              <a:tr h="426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Этапы проекта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Деятельность педагога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Деятельность детей и родителей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</a:tr>
              <a:tr h="128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подготовительный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1.формирует проблему (цель)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2.составляет план работ(мероприятия)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3.вводит в проблемную ситуацию ,персонажей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4.формулирует задачи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5.подбирает материал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1.вхождение в проблему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2.принятие цели ,задач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3.дополнение задач ,видов деятельности ,материала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</a:tr>
              <a:tr h="128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Этап поисково-познавательный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(практический)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1.создаёт условия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2.планирует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3.организует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4.направляет и контролирует осуществление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5.практическаяпомощь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1.объединение детей и взрослых в работе группы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2.распределение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3.формирование специфических знаний, умений, навыков.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</a:tr>
              <a:tr h="107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Этап заключительный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1.Проведение викторины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2.анализы.выводы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3.составление и оформление памяток ,рекомендаций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4.оформление опыта работы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1.учавствуют в мероприятиях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2.готовят домашние задания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</a:tr>
              <a:tr h="85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Этап обобщающий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1.обмен опытом работы с коллегами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Помогают оформить итоги работы(фотографии, рисунки, рассказы, сказки и другое)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33" marR="48133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0100" y="80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9261" y="285751"/>
            <a:ext cx="166834" cy="591218"/>
          </a:xfrm>
          <a:prstGeom prst="rect">
            <a:avLst/>
          </a:prstGeom>
          <a:noFill/>
        </p:spPr>
        <p:txBody>
          <a:bodyPr wrap="none" lIns="82579" tIns="41290" rIns="82579" bIns="41290">
            <a:spAutoFit/>
          </a:bodyPr>
          <a:lstStyle/>
          <a:p>
            <a:pPr algn="ctr"/>
            <a:endParaRPr lang="ru-RU" sz="33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876969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среда в группе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«Безопасность дошколенка»</a:t>
            </a:r>
          </a:p>
        </p:txBody>
      </p:sp>
      <p:pic>
        <p:nvPicPr>
          <p:cNvPr id="5" name="Picture 2" descr="G:\фотографии детей  старшая грДЕТ САД\фото пдд\SAM_4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183" y="1618841"/>
            <a:ext cx="3533817" cy="2650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фото подгот группа\фото1\SAM_49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618841"/>
            <a:ext cx="2955175" cy="3624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111\Desktop\фото\SAM_49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5976" y="4181593"/>
            <a:ext cx="3528392" cy="2646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59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0"/>
            <a:ext cx="9144000" cy="68539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219200"/>
            <a:ext cx="7391400" cy="5029200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    </a:t>
            </a:r>
          </a:p>
          <a:p>
            <a:pPr algn="just">
              <a:buNone/>
            </a:pP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2" descr="C:\Documents and Settings\Admin\Мои документы\Мои рисунки\воспи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46" y="3573016"/>
            <a:ext cx="3206613" cy="270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114" y="2492896"/>
            <a:ext cx="3600400" cy="3107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483768" y="1124744"/>
            <a:ext cx="3888432" cy="67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книги</a:t>
            </a:r>
          </a:p>
        </p:txBody>
      </p:sp>
    </p:spTree>
    <p:extLst>
      <p:ext uri="{BB962C8B-B14F-4D97-AF65-F5344CB8AC3E}">
        <p14:creationId xmlns:p14="http://schemas.microsoft.com/office/powerpoint/2010/main" val="23145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" y="0"/>
            <a:ext cx="9144000" cy="68539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219200"/>
            <a:ext cx="7391400" cy="5029200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    </a:t>
            </a:r>
          </a:p>
          <a:p>
            <a:pPr algn="just">
              <a:buNone/>
            </a:pP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124744"/>
            <a:ext cx="741682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настольно- печатные игры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854" y="3284984"/>
            <a:ext cx="3240360" cy="2602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Users\111\Desktop\фото\SAM_4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149080"/>
            <a:ext cx="2571768" cy="1929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916832"/>
            <a:ext cx="2381268" cy="1785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12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" y="0"/>
            <a:ext cx="9144000" cy="68539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219200"/>
            <a:ext cx="7391400" cy="5029200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    </a:t>
            </a:r>
          </a:p>
          <a:p>
            <a:pPr algn="just">
              <a:buNone/>
            </a:pP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124744"/>
            <a:ext cx="7416824" cy="67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6" descr="G:\фотографии детей  старшая грДЕТ САД\акция водитель и пешеход\SDC1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2663826" cy="1997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G:\фото подгот группа\под гр инженерная школа\SAM_47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3789040"/>
            <a:ext cx="2524084" cy="189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E:\фото ДС\ajnj2\SAM_39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8015" y="1855465"/>
            <a:ext cx="2579688" cy="1933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664" y="1785599"/>
            <a:ext cx="2493963" cy="1870075"/>
          </a:xfrm>
          <a:prstGeom prst="flowChartAlternateProcess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96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439" y="-531440"/>
            <a:ext cx="9144000" cy="6853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работы с детьми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918886"/>
              </p:ext>
            </p:extLst>
          </p:nvPr>
        </p:nvGraphicFramePr>
        <p:xfrm>
          <a:off x="755576" y="980729"/>
          <a:ext cx="6768752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2232248"/>
                <a:gridCol w="4536504"/>
              </a:tblGrid>
              <a:tr h="360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организации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Компьютерная презентации: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ФЦКМ(формирование целостной картины мира)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 Путешествие дорожных знаков»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«Служба «01», «02», «03»всегда на страже»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«Путешествие в страну дорожных правил»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 Безопасность на дороге»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Конструирование: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«Дороги и мосты».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«Транспорт на улице».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«Улица города».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 Путешествие  в страну дорожных знаков»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 Работники ГАИ»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Иллюстративный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материал, дидактический демонстрационный материал: «Дорожная безопасность» автор С.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Вохринцева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тематические плакаты «Дорожные знаки» автор М.Ф. Коршунова плакаты,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фотоальбом «Улицы нашего города»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1" marR="53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6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649068" cy="68659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967585"/>
              </p:ext>
            </p:extLst>
          </p:nvPr>
        </p:nvGraphicFramePr>
        <p:xfrm>
          <a:off x="1245175" y="1170032"/>
          <a:ext cx="6077585" cy="3627120"/>
        </p:xfrm>
        <a:graphic>
          <a:graphicData uri="http://schemas.openxmlformats.org/drawingml/2006/table">
            <a:tbl>
              <a:tblPr firstRow="1" firstCol="1" bandRow="1"/>
              <a:tblGrid>
                <a:gridCol w="1886665"/>
                <a:gridCol w="4190920"/>
              </a:tblGrid>
              <a:tr h="2979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литературы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«Что мы видели на улице»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«Экскурсия по улице».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«Чтение рассказа Н Носова « Автомобиль»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Н. Калинина «Как ребята переходили улицу»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С. Михалков «Одна рифма», «Дядя Степа-милиционер»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 Иванов « Как неразлучные друзья дорогу переходили»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Н. Мигунов «Друг светофора»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Фархади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«Светофор»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 Клименко «Когда мы пассажиры»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Пишумов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«Дорожная азбука»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Тюняева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«Правила дорожного движения»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Шалаева «Азбука маленького пешехода»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Н.Носов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«Автомобиль»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844756"/>
              </p:ext>
            </p:extLst>
          </p:nvPr>
        </p:nvGraphicFramePr>
        <p:xfrm>
          <a:off x="1403648" y="737984"/>
          <a:ext cx="6207144" cy="3627120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4262928"/>
              </a:tblGrid>
              <a:tr h="1944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 развитие: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Аппликация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 Грузовые автомобили»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«Машины на улицах города ».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«Автобус»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«Светофор»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«Машины едут по улицам города».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«Машины на нашей улице»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«Дорожные знаки»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«Как я с мамой и папой иду из детского сада    домой».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«Пешеходный переход».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Рисование: «Спецтехника»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"/>
            <a:ext cx="9144000" cy="68539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12476" y="304800"/>
            <a:ext cx="6679120" cy="92332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endParaRPr lang="ru-RU" sz="5400" b="1" dirty="0">
              <a:ln w="1905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219200"/>
            <a:ext cx="7391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поведения и меры безопасности непосредственным способом связаны с условиями проживания человека -каждая среда диктует совершенно разные способы поведения и меры предосторожности. Если бы люди  их хорошо знали и соблюдали, было бы меньше травм и несчастных случаев. Анализ статистических данных ГИБДД показывает, что показатели количества дорожно-транспортных происшествий  с участием детей существенно увеличивается. Поэтому задача взрослых состоит не только в том ,чтобы оберегать и защищать ребёнка ,но и в том, чтобы подготовить его к встрече различными сложными жизненными ситуациями. С дошкольного возраста надо целенаправленно формировать и закреплять знания детей в правилах безопасного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поведения .</a:t>
            </a:r>
          </a:p>
          <a:p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504043"/>
              </p:ext>
            </p:extLst>
          </p:nvPr>
        </p:nvGraphicFramePr>
        <p:xfrm>
          <a:off x="899593" y="764704"/>
          <a:ext cx="7056784" cy="5974080"/>
        </p:xfrm>
        <a:graphic>
          <a:graphicData uri="http://schemas.openxmlformats.org/drawingml/2006/table">
            <a:tbl>
              <a:tblPr firstRow="1" firstCol="1" bandRow="1"/>
              <a:tblGrid>
                <a:gridCol w="2136232"/>
                <a:gridCol w="4920552"/>
              </a:tblGrid>
              <a:tr h="5085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Целевые </a:t>
                      </a:r>
                      <a:r>
                        <a:rPr lang="ru-RU" sz="1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прогулки, наблюдения, экскурсии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Наблюдение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транспортом.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Наблюдение за двусторонним движением транспорта.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Целевая прогулка по тротуару.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Целевая прогулка к стоянке транспорта. Целевая прогулка к остановке общественного транспорта. Наблюдение за движением автотранспорта.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Целевая прогулка к автозаправочной станции.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Экскурсия: «Наша улица».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Экскурсия: «Мой город».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Экскурсия: «Пассажирский транспорт»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068" y="-531440"/>
            <a:ext cx="9144000" cy="6853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84171"/>
              </p:ext>
            </p:extLst>
          </p:nvPr>
        </p:nvGraphicFramePr>
        <p:xfrm>
          <a:off x="1028139" y="980728"/>
          <a:ext cx="6077585" cy="4221480"/>
        </p:xfrm>
        <a:graphic>
          <a:graphicData uri="http://schemas.openxmlformats.org/drawingml/2006/table">
            <a:tbl>
              <a:tblPr firstRow="1" firstCol="1" bandRow="1"/>
              <a:tblGrid>
                <a:gridCol w="1671653"/>
                <a:gridCol w="4405932"/>
              </a:tblGrid>
              <a:tr h="3533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 развитие: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 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гостях у светофора»,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«Пассажирский транспорт», 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«Грузовой транспорт»,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«Мы по улице идем»,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«Проблемные ситуации»,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«Это опасно»,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«Опасность около стоящих машин», 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«Кто должен заходить первым в транспорт», «Как вести себя в транспорте»,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«Найди пешеходов нарушителей»,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«Труд водителя», 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«Дорожные происшествия».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 Где и как переходить улицу»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1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802" y="-531440"/>
            <a:ext cx="9222447" cy="7389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717555"/>
              </p:ext>
            </p:extLst>
          </p:nvPr>
        </p:nvGraphicFramePr>
        <p:xfrm>
          <a:off x="1475656" y="-70520"/>
          <a:ext cx="5630068" cy="6019800"/>
        </p:xfrm>
        <a:graphic>
          <a:graphicData uri="http://schemas.openxmlformats.org/drawingml/2006/table">
            <a:tbl>
              <a:tblPr firstRow="1" firstCol="1" bandRow="1"/>
              <a:tblGrid>
                <a:gridCol w="1548562"/>
                <a:gridCol w="4081506"/>
              </a:tblGrid>
              <a:tr h="1944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 развитие: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Сюжетно – ролевые игры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Дидактические игры и упражнения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Автобус»,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«Перекресток» 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«Улица»,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«Транспорт»,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«Я водитель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«Собери знак «Пешеходный переход», («Собери знаки», машину, светофор),  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«Найди пешехода – нарушителя», 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«Позвоним по телефону»,  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Лото «Пешеход»,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«Будь внимателен»,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«Почини транспортное средство», 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«Угадай дорожный знак»,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«На чем я путешествую?»,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 воде, в воздухе, на земле»,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«Что надо для поездки?» 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«Домино»,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«Подбери груз к машине» 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«Кто быстрее приплывет»,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«Что изменилось?»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9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2669"/>
            <a:ext cx="9144000" cy="6853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127370"/>
              </p:ext>
            </p:extLst>
          </p:nvPr>
        </p:nvGraphicFramePr>
        <p:xfrm>
          <a:off x="1619672" y="1557663"/>
          <a:ext cx="5112568" cy="3596640"/>
        </p:xfrm>
        <a:graphic>
          <a:graphicData uri="http://schemas.openxmlformats.org/drawingml/2006/table">
            <a:tbl>
              <a:tblPr firstRow="1" firstCol="1" bandRow="1"/>
              <a:tblGrid>
                <a:gridCol w="1496361"/>
                <a:gridCol w="3616207"/>
              </a:tblGrid>
              <a:tr h="3096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Развлечение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Подвижные игры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0" marR="3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Приключения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Красной Шапочки»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Автобус»,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«Улица»,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«Транспорт»,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«Я водитель»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«Светофор»,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«Воробушки и автомобиль»,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«Трамвай»,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«Самолеты»,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«Цветные автомобили»,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«Найди свой цвет», 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«Будь внимателен»,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«Красный, желтый, зеленый»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0" marR="37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4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044" y="-99392"/>
            <a:ext cx="9433044" cy="7056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22806"/>
              </p:ext>
            </p:extLst>
          </p:nvPr>
        </p:nvGraphicFramePr>
        <p:xfrm>
          <a:off x="702142" y="1336482"/>
          <a:ext cx="7038210" cy="3886574"/>
        </p:xfrm>
        <a:graphic>
          <a:graphicData uri="http://schemas.openxmlformats.org/drawingml/2006/table">
            <a:tbl>
              <a:tblPr firstRow="1" firstCol="1" bandRow="1"/>
              <a:tblGrid>
                <a:gridCol w="2480945"/>
                <a:gridCol w="2780030"/>
                <a:gridCol w="1777235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одержание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тветственность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Информационно-рекламная деятельность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информационных стендов ,оформление папок- передвижек ,памяток.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консультации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 по правилам дорожного движения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детского сада и семьи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родителей к организации и проведению совместных мероприятий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материалов для родителей.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 ,музыкальный руководитель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Сотрудничество с родителями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Анкетирование родителей. Просветительная работа(памятки, рекомендации)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1" y="-164137"/>
            <a:ext cx="6267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33" y="-5680"/>
            <a:ext cx="9168333" cy="69304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1" y="-164137"/>
            <a:ext cx="62676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педагогами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66843"/>
            <a:ext cx="58143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опыта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старшей группы ДОУ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данной проблеме;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-Участие в развлечении «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Приключения Красной Шапочки»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Консультации для педагогов  по проблеме;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Выставка игровых и дидактических пособий;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материалов для родителей;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Выпуск листовок “Зеленый огонек”;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Научно-методическое обеспечение педагогов;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Разработка критериев, диагностических карт для детей </a:t>
            </a:r>
          </a:p>
        </p:txBody>
      </p:sp>
    </p:spTree>
    <p:extLst>
      <p:ext uri="{BB962C8B-B14F-4D97-AF65-F5344CB8AC3E}">
        <p14:creationId xmlns:p14="http://schemas.microsoft.com/office/powerpoint/2010/main" val="25300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" y="-22051"/>
            <a:ext cx="9144000" cy="6853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55199" y="297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:\DCIM\100PHOTO\SAM_50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206" y="2801176"/>
            <a:ext cx="3621408" cy="271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832" y="3532674"/>
            <a:ext cx="2109568" cy="1892858"/>
          </a:xfrm>
          <a:prstGeom prst="rect">
            <a:avLst/>
          </a:prstGeom>
        </p:spPr>
      </p:pic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23239" y="3105835"/>
            <a:ext cx="1374139" cy="137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3424" y="817808"/>
            <a:ext cx="649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Электронно-образовательные ресурсы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9261" y="285751"/>
            <a:ext cx="166834" cy="591218"/>
          </a:xfrm>
          <a:prstGeom prst="rect">
            <a:avLst/>
          </a:prstGeom>
          <a:noFill/>
        </p:spPr>
        <p:txBody>
          <a:bodyPr wrap="none" lIns="82579" tIns="41290" rIns="82579" bIns="41290">
            <a:spAutoFit/>
          </a:bodyPr>
          <a:lstStyle/>
          <a:p>
            <a:pPr algn="ctr"/>
            <a:endParaRPr lang="ru-RU" sz="33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9" y="-9836"/>
            <a:ext cx="9144000" cy="6853968"/>
          </a:xfrm>
          <a:prstGeom prst="rect">
            <a:avLst/>
          </a:prstGeom>
        </p:spPr>
      </p:pic>
      <p:pic>
        <p:nvPicPr>
          <p:cNvPr id="4" name="Picture 5" descr="E:\фото подгот группа\к проекту   пдд\SAM_5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79" y="2204865"/>
            <a:ext cx="3232754" cy="242456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фото подгот группа\к проекту   пдд\SAM_5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71" y="3140968"/>
            <a:ext cx="2208683" cy="259228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1479" y="1412776"/>
            <a:ext cx="6814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9261" y="285751"/>
            <a:ext cx="166834" cy="591218"/>
          </a:xfrm>
          <a:prstGeom prst="rect">
            <a:avLst/>
          </a:prstGeom>
          <a:noFill/>
        </p:spPr>
        <p:txBody>
          <a:bodyPr wrap="none" lIns="82579" tIns="41290" rIns="82579" bIns="41290">
            <a:spAutoFit/>
          </a:bodyPr>
          <a:lstStyle/>
          <a:p>
            <a:pPr algn="ctr"/>
            <a:endParaRPr lang="ru-RU" sz="33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pic>
        <p:nvPicPr>
          <p:cNvPr id="4098" name="Picture 2" descr="E:\фото подгот группа\к проекту   пдд\SAM_5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 подгот группа\к проекту   пдд\SAM_5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30245"/>
            <a:ext cx="332386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876969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9261" y="285751"/>
            <a:ext cx="166834" cy="591218"/>
          </a:xfrm>
          <a:prstGeom prst="rect">
            <a:avLst/>
          </a:prstGeom>
          <a:noFill/>
        </p:spPr>
        <p:txBody>
          <a:bodyPr wrap="none" lIns="82579" tIns="41290" rIns="82579" bIns="41290">
            <a:spAutoFit/>
          </a:bodyPr>
          <a:lstStyle/>
          <a:p>
            <a:pPr algn="ctr"/>
            <a:endParaRPr lang="ru-RU" sz="33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2"/>
            <a:ext cx="9144000" cy="6853968"/>
          </a:xfrm>
          <a:prstGeom prst="rect">
            <a:avLst/>
          </a:prstGeom>
        </p:spPr>
      </p:pic>
      <p:pic>
        <p:nvPicPr>
          <p:cNvPr id="16" name="Picture 3" descr="G:\фото подгот группа\фото1\SAM_4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343712"/>
            <a:ext cx="3051175" cy="2287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" descr="I:\DCIM\100PHOTO\SAM_5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224" y="1524555"/>
            <a:ext cx="2952770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 descr="G:\фото подгот группа\фото1\SAM_49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640" y="3861048"/>
            <a:ext cx="3132137" cy="2347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6" descr="G:\фото подгот группа\фото1\SAM_49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1481" y="3903911"/>
            <a:ext cx="3071813" cy="2305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41203" y="692303"/>
            <a:ext cx="4473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Авторские 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988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91"/>
            <a:ext cx="9144000" cy="68539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безопасного поведения ,умений планировать свои действия на основе первичных ценностных представлений, расширение знаний о правилах поведения детей на улице.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018" y="304800"/>
            <a:ext cx="7359435" cy="3293201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endParaRPr lang="ru-RU" sz="1400" i="1" dirty="0" smtClean="0">
              <a:solidFill>
                <a:srgbClr val="002060"/>
              </a:solidFill>
            </a:endParaRPr>
          </a:p>
          <a:p>
            <a:pPr algn="ctr"/>
            <a:endParaRPr lang="ru-RU" sz="1400" i="1" dirty="0">
              <a:solidFill>
                <a:srgbClr val="002060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движения, 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Все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исключения, 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Знать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зверюшки: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Барсуки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хрюшки: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Зайцы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тигрята,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Пони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котята.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Вам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ребята, тоже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Все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надо знать.</a:t>
            </a:r>
            <a:b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Головко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 :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2860"/>
            <a:ext cx="9144000" cy="73608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3265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Экскурсии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прогулки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7300" y="5301208"/>
            <a:ext cx="3686708" cy="39988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2" name="Picture 2" descr="E:\фотографии детей  старшая грДЕТ САД\акция водитель и пешеход, родители\SDC109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2915816" cy="2186862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фотографии детей  старшая грДЕТ САД\акция водитель и пешеход\SDC109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5509" y="2828247"/>
            <a:ext cx="2763982" cy="2069869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0_a4fe2_6fd873d0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18827" y="4014403"/>
            <a:ext cx="1231977" cy="16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9261" y="285751"/>
            <a:ext cx="166834" cy="591218"/>
          </a:xfrm>
          <a:prstGeom prst="rect">
            <a:avLst/>
          </a:prstGeom>
          <a:noFill/>
        </p:spPr>
        <p:txBody>
          <a:bodyPr wrap="none" lIns="82579" tIns="41290" rIns="82579" bIns="41290">
            <a:spAutoFit/>
          </a:bodyPr>
          <a:lstStyle/>
          <a:p>
            <a:pPr algn="ctr"/>
            <a:endParaRPr lang="ru-RU" sz="33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" y="0"/>
            <a:ext cx="9144000" cy="685396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7034" y="4077072"/>
            <a:ext cx="2816225" cy="2112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4273713"/>
            <a:ext cx="2522913" cy="1891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4" descr="E:\ДОУ 3 развлечение\DSC05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43472"/>
            <a:ext cx="284321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971600" y="1196752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Праздники  , развлечения</a:t>
            </a:r>
          </a:p>
        </p:txBody>
      </p:sp>
    </p:spTree>
    <p:extLst>
      <p:ext uri="{BB962C8B-B14F-4D97-AF65-F5344CB8AC3E}">
        <p14:creationId xmlns:p14="http://schemas.microsoft.com/office/powerpoint/2010/main" val="25714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9261" y="285751"/>
            <a:ext cx="166834" cy="591218"/>
          </a:xfrm>
          <a:prstGeom prst="rect">
            <a:avLst/>
          </a:prstGeom>
          <a:noFill/>
        </p:spPr>
        <p:txBody>
          <a:bodyPr wrap="none" lIns="82579" tIns="41290" rIns="82579" bIns="41290">
            <a:spAutoFit/>
          </a:bodyPr>
          <a:lstStyle/>
          <a:p>
            <a:pPr algn="ctr"/>
            <a:endParaRPr lang="ru-RU" sz="33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1" y="4032"/>
            <a:ext cx="9144000" cy="6853968"/>
          </a:xfrm>
          <a:prstGeom prst="rect">
            <a:avLst/>
          </a:prstGeom>
        </p:spPr>
      </p:pic>
      <p:pic>
        <p:nvPicPr>
          <p:cNvPr id="4" name="Picture 7" descr="SDC1057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11218" t="1895" r="3276"/>
          <a:stretch>
            <a:fillRect/>
          </a:stretch>
        </p:blipFill>
        <p:spPr bwMode="auto">
          <a:xfrm>
            <a:off x="1426515" y="1212007"/>
            <a:ext cx="2006516" cy="1726604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5" name="Picture 2" descr="G:\фото подгот группа\фото пдд рай конкурс  вере мих\SAM_47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273" y="3305553"/>
            <a:ext cx="2667000" cy="2000250"/>
          </a:xfrm>
          <a:prstGeom prst="flowChartMagneticDru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088" y="1196752"/>
            <a:ext cx="2646363" cy="1984375"/>
          </a:xfrm>
          <a:prstGeom prst="flowChartMagneticDru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G:\фото подгот группа\матвей обл конкурс светлячок\фото под конкурс обл светлячок\SAM_48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305181"/>
            <a:ext cx="2643187" cy="1981200"/>
          </a:xfrm>
          <a:prstGeom prst="flowChartMagneticDrum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24925" y="581360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родителей в конкурсах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9261" y="285751"/>
            <a:ext cx="166834" cy="591218"/>
          </a:xfrm>
          <a:prstGeom prst="rect">
            <a:avLst/>
          </a:prstGeom>
          <a:noFill/>
        </p:spPr>
        <p:txBody>
          <a:bodyPr wrap="none" lIns="82579" tIns="41290" rIns="82579" bIns="41290">
            <a:spAutoFit/>
          </a:bodyPr>
          <a:lstStyle/>
          <a:p>
            <a:pPr algn="ctr"/>
            <a:endParaRPr lang="ru-RU" sz="33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" y="0"/>
            <a:ext cx="9144000" cy="68539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22905" y="600063"/>
            <a:ext cx="4252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Внешнее партнерство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фото подгот группа\фото социум 15г огонек\SAM_4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962" y="1497627"/>
            <a:ext cx="2745391" cy="2057436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G:\фотографии детей  старшая грДЕТ САД\акция водитель и пешеход\SDC109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1622727"/>
            <a:ext cx="2592288" cy="1944217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H:\DCIM\100PHOTO\SAM_5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77072"/>
            <a:ext cx="2591858" cy="1943894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3962" y="4077072"/>
            <a:ext cx="2745391" cy="2060572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89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18"/>
            <a:ext cx="9467528" cy="78733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3105835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3265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для родителей: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87824" y="1326081"/>
            <a:ext cx="2876204" cy="2157153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1" y="3589759"/>
            <a:ext cx="2638425" cy="1979613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573016"/>
            <a:ext cx="3000375" cy="2249488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55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853968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53273" y="1600200"/>
            <a:ext cx="7635582" cy="4757738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dirty="0" smtClean="0"/>
              <a:t>		</a:t>
            </a:r>
            <a:endParaRPr lang="ru-RU" sz="3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909" y="1772816"/>
            <a:ext cx="3416531" cy="22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3212976"/>
            <a:ext cx="2880360" cy="21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260064" y="836712"/>
            <a:ext cx="8203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Развивающая 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среда в приемной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324" y="-60126"/>
            <a:ext cx="10043592" cy="6853968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53273" y="1600200"/>
            <a:ext cx="7635582" cy="475773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dirty="0" smtClean="0"/>
              <a:t>	</a:t>
            </a:r>
            <a:endParaRPr lang="ru-RU" sz="15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09019"/>
            <a:ext cx="79208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Конечный результат: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7924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700808"/>
            <a:ext cx="64087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охват воспитанников старшей группы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 профилактической работой по предупреждению  дорожно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транспортных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происшествий.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-Обогащение воспитанников яркими впечатлениями, способами взаимодействия со взрослыми и сверстниками, новыми знаниями.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-Повышение компетентности родителей в области безопасности дорожного поведения.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-Создание условий для познавательной деятельности детей ,решения интеллектуальных и личностных задач.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-Предупреждение детского дорожно-транспортного травматизма.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                                  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4509120"/>
            <a:ext cx="1279224" cy="13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"/>
            <a:ext cx="9144000" cy="6853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2552" y="571500"/>
            <a:ext cx="2754980" cy="914383"/>
          </a:xfrm>
          <a:prstGeom prst="rect">
            <a:avLst/>
          </a:prstGeom>
          <a:noFill/>
        </p:spPr>
        <p:txBody>
          <a:bodyPr wrap="none" lIns="82579" tIns="41290" rIns="82579" bIns="4129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7663" y="1600200"/>
            <a:ext cx="6336705" cy="47577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Программа обучения дошкольников поведению на дороге должна соответствовать со-временным требованиям к участнику дорожного движения и действующим ПДД. Разговаривать с детьми о безопасности следует серьезно, как со взрослым, без уменьшительных слов. Безопасность – это не просто сумма усвоенных знаний, но и умение правильно себя вести в различных ситуациях, поэтому основной задачей взрослых является также стимулирование развития у них самостоятельности и ответственности</a:t>
            </a:r>
            <a:r>
              <a:rPr lang="ru-RU" sz="1500" b="1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ru-RU" sz="15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Рисунок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509120"/>
            <a:ext cx="1520627" cy="15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"/>
            <a:ext cx="9144000" cy="6853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4680" y="558577"/>
            <a:ext cx="3850729" cy="914383"/>
          </a:xfrm>
          <a:prstGeom prst="rect">
            <a:avLst/>
          </a:prstGeom>
          <a:noFill/>
        </p:spPr>
        <p:txBody>
          <a:bodyPr wrap="none" lIns="82579" tIns="41290" rIns="82579" bIns="4129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7663" y="1600200"/>
            <a:ext cx="6336705" cy="4757738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lvl="2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«Правила дорожного движения 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Л.Б.Поддубная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«ОБЖ старшая группа 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Л.Б.Поддубная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«Занятия по культуре поведения 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дошкольниками»С.О.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иколаева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Безопасность» Н.Н. Авдеева, О. Князева, Р.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«Детство – Пресс</a:t>
            </a:r>
            <a:r>
              <a:rPr lang="ru-RU" sz="190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2004г.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Обеспечение безопасной жизнедеятельности дошкольников» К. Белая, В.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Зимонина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15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Рисунок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085184"/>
            <a:ext cx="1520627" cy="157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"/>
            <a:ext cx="9144000" cy="68539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необходимостью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формирования культуры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поведения на улице и несоответствием приоритетов семьи целям дошкольного учреждения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321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845427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Противоречие:</a:t>
            </a:r>
            <a:endParaRPr lang="ru-RU" dirty="0"/>
          </a:p>
        </p:txBody>
      </p:sp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221088"/>
            <a:ext cx="1902124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"/>
            <a:ext cx="9144000" cy="68539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дети с ранних лет поймут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усвоят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правила дорожного движения, они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смогут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избежать опасных ситуаций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сохранить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свою жизнь.</a:t>
            </a:r>
          </a:p>
          <a:p>
            <a:pPr marL="0" indent="0">
              <a:buNone/>
            </a:pPr>
            <a:r>
              <a:rPr lang="ru-RU" sz="2800" b="1" dirty="0"/>
              <a:t> </a:t>
            </a:r>
            <a:endParaRPr lang="ru-RU" sz="2800" dirty="0"/>
          </a:p>
          <a:p>
            <a:pPr marL="0" indent="0" algn="just">
              <a:buNone/>
            </a:pP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321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2488" y="84542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6" name="Рисунок 5" descr="https://encrypted-tbn2.gstatic.com/images?q=tbn:ANd9GcT1TUrrPWLwE9eYC1ll7zKEszRDJOT41TgV5MODdO1tNZn-6ySfvXh9Gqw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85" y="3501008"/>
            <a:ext cx="1914525" cy="161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5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8" y="-22608"/>
            <a:ext cx="9144000" cy="68539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5975" y="304800"/>
            <a:ext cx="184713" cy="92332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endParaRPr lang="ru-RU" sz="5400" b="1" dirty="0">
              <a:ln w="1905"/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1.Формирование знаний о правилах безопасного дорожного движения в качестве пешехода.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2.Разввивать умения и навыки безопасного поведения на улице, различать и называть дорожные знаки .Развивать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умение анализировать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3.Воспитывать умение в повседневной жизни стремиться соблюдать правила безопасного поведения на улице .Воспитывать умения использовать в практике речевого общения со взрослыми и сверстниками элементов объяснительной речи и поддерживать коллективное общение.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6064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Задачи </a:t>
            </a:r>
            <a:r>
              <a:rPr lang="ru-RU" sz="5400" b="1" dirty="0">
                <a:solidFill>
                  <a:srgbClr val="FF0000"/>
                </a:solidFill>
              </a:rPr>
              <a:t>проекта: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0"/>
            <a:ext cx="9144000" cy="68539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219200"/>
            <a:ext cx="7391400" cy="5029200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старшей группы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    </a:t>
            </a:r>
          </a:p>
          <a:p>
            <a:pPr algn="just">
              <a:buNone/>
            </a:pP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05273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Мои документы\Мои рисунки\воспи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46" y="3573016"/>
            <a:ext cx="3206613" cy="270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"/>
            <a:ext cx="9144000" cy="68539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219200"/>
            <a:ext cx="7391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 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-словесные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методы 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-метод сравнения,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-активные методы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-практические методы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-исследовательский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-информационно- рецептивный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включение в деятельность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-динамичность (интеграция задач в разных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деятельности),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психологическая  комфортность.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-принцип занимательности </a:t>
            </a:r>
          </a:p>
          <a:p>
            <a:pPr algn="just">
              <a:buNone/>
            </a:pP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79606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Методы проекта</a:t>
            </a:r>
            <a:r>
              <a:rPr lang="ru-RU" sz="5400" b="1" dirty="0">
                <a:solidFill>
                  <a:srgbClr val="FF0000"/>
                </a:solidFill>
              </a:rPr>
              <a:t>: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" y="0"/>
            <a:ext cx="9144000" cy="685396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63978" y="2492896"/>
            <a:ext cx="7391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 </a:t>
            </a:r>
          </a:p>
          <a:p>
            <a:pPr algn="just">
              <a:buNone/>
            </a:pPr>
            <a:endParaRPr lang="ru-RU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3519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проекта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1594" y="3029278"/>
            <a:ext cx="2185119" cy="795412"/>
          </a:xfrm>
          <a:prstGeom prst="roundRect">
            <a:avLst>
              <a:gd name="adj" fmla="val 481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прогулки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06713" y="2564904"/>
            <a:ext cx="2088232" cy="62502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491630"/>
            <a:ext cx="2168797" cy="708670"/>
          </a:xfrm>
          <a:prstGeom prst="roundRect">
            <a:avLst>
              <a:gd name="adj" fmla="val 4948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1" y="2420889"/>
            <a:ext cx="1512167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2151" y="4293096"/>
            <a:ext cx="1932794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Развлечение, викторина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5616" y="1484784"/>
            <a:ext cx="2592288" cy="1080120"/>
          </a:xfrm>
          <a:prstGeom prst="roundRect">
            <a:avLst>
              <a:gd name="adj" fmla="val 4823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 – ролевых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65999" y="3781901"/>
            <a:ext cx="1892101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НОД (игра- занятие)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701</Words>
  <Application>Microsoft Office PowerPoint</Application>
  <PresentationFormat>Экран (4:3)</PresentationFormat>
  <Paragraphs>441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Поисково-познавательный проект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Творческо-информативный проект (фронтальный, краткосрочный)</dc:title>
  <dc:creator>миша</dc:creator>
  <cp:lastModifiedBy>111</cp:lastModifiedBy>
  <cp:revision>59</cp:revision>
  <dcterms:modified xsi:type="dcterms:W3CDTF">2016-03-16T08:30:44Z</dcterms:modified>
</cp:coreProperties>
</file>