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3" r:id="rId15"/>
    <p:sldId id="274" r:id="rId16"/>
    <p:sldId id="269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298" r:id="rId39"/>
    <p:sldId id="301" r:id="rId40"/>
    <p:sldId id="300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38DDE1-A86D-4352-8464-328FBE8DC65C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9B2F51-645B-4735-ADC1-EE190AE87CB4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3.wav"/><Relationship Id="rId7" Type="http://schemas.openxmlformats.org/officeDocument/2006/relationships/image" Target="../media/image15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://www.visavtodor.ru/images/doroga.jpg" TargetMode="Externa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7" Type="http://schemas.openxmlformats.org/officeDocument/2006/relationships/image" Target="../media/image1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hyperlink" Target="http://bob.techno.free.fr/IMG/rubon26.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adio-kurs.ru/uploads/posts/2009-07/1246611665_svetofor.jpg" TargetMode="External"/><Relationship Id="rId3" Type="http://schemas.microsoft.com/office/2007/relationships/media" Target="../media/media18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5" Type="http://schemas.microsoft.com/office/2007/relationships/media" Target="../media/media19.wav"/><Relationship Id="rId10" Type="http://schemas.openxmlformats.org/officeDocument/2006/relationships/image" Target="../media/image12.png"/><Relationship Id="rId4" Type="http://schemas.openxmlformats.org/officeDocument/2006/relationships/audio" Target="../media/media18.wav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hyperlink" Target="http://www.0629.com.ua/upload/img/afisha/main/peshehod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hyperlink" Target="http://www.tovar-vagonami.ru/img/anns/133_0.jpg" TargetMode="External"/><Relationship Id="rId12" Type="http://schemas.openxmlformats.org/officeDocument/2006/relationships/image" Target="../media/image27.jpeg"/><Relationship Id="rId2" Type="http://schemas.openxmlformats.org/officeDocument/2006/relationships/hyperlink" Target="http://temsa.kiev.ua/upload/iblock/4d5/07-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hyperlink" Target="http://www.moytagil.ru/uploads/www_moytagil_ru/image_upload/95940/medium/tramvay.JPG" TargetMode="External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hyperlink" Target="http://www.rs-specmash.ru/netcat_files/103/41/3401.jpeg" TargetMode="External"/><Relationship Id="rId9" Type="http://schemas.openxmlformats.org/officeDocument/2006/relationships/hyperlink" Target="http://mogtrollbus.by/images/trol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mash.ru/uploads/posts/2009-11/1258009842_avia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hyperlink" Target="http://i036.radikal.ru/0908/f6/170f74e0e969.jpg" TargetMode="External"/><Relationship Id="rId2" Type="http://schemas.openxmlformats.org/officeDocument/2006/relationships/hyperlink" Target="http://www.pupsu.ru/published/publicdata/DBRUBINSPB14/attachments/SC/products_pictures/237w_en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littlepiter.ru/images/50248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obu.uao.mos.ru/Upload/33314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://ra.foto.radikal.ru/0710/18/56c4655b36c9.jpg" TargetMode="Externa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bob.techno.free.fr/IMG/rubon26.png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plasto.su/images/cones.jp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tltd.com/img/katalog/81/1_4.gif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hyperlink" Target="http://www.novoskop.ru/files/u4/7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stltd.com/img/katalog/80/9_4.gif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://detsad-kitty.ru/uploads/posts/2009-05/1243666104_kirpich.png" TargetMode="External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hyperlink" Target="http://www.ustltd.com/img/katalog/78/46_4.gif" TargetMode="External"/><Relationship Id="rId2" Type="http://schemas.openxmlformats.org/officeDocument/2006/relationships/hyperlink" Target="http://www.e1.ru/fun/photo/view_pic.php/p/25ec7b0db583428775820872e4e94ae6/view.p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hyperlink" Target="http://www.lipetsktime.ru/photo/news/1_1547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montrealavelo.files.wordpress.com/2008/04/biik1.png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hyperlink" Target="http://detsad-kitty.ru/uploads/posts/2009-05/1243666240_velosiped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ilforthevalley.files.wordpress.com/2010/02/uk_tram_warning_sign1.pn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menlor.nnover.ru/data/uf2/3379331/4/40/60/4406073_08.jpg" TargetMode="External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hyperlink" Target="http://www.roadsigns.ru/sch/default/Files/road_signs/Graphic006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oadsigns.ru/sch/default/Files/road_signs/Graphic001.gif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://www.roadsigns.ru/sch/default/Files/road_signs/Graphic017.gif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papa-vlad.narod.ru/data/chelovek/PDD-2.files/0012-032-Eti-znaki-oznachajut-chto-rjadom-podzemnyj-ili-nazemnyj-perekho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http://www.det-sad.com/wp-content/uploads/2010/09/cross.jpg" TargetMode="Externa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7.wav"/><Relationship Id="rId7" Type="http://schemas.openxmlformats.org/officeDocument/2006/relationships/image" Target="../media/image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wav"/><Relationship Id="rId7" Type="http://schemas.openxmlformats.org/officeDocument/2006/relationships/image" Target="../media/image13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hyperlink" Target="http://www.freefoto.com/images/41/13/41_13_69---Red-Traffic-Signal_web.jpg" TargetMode="Externa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1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851648" cy="252028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atin typeface="+mn-lt"/>
              </a:rPr>
              <a:t>АЗБУКА ДОРОГ</a:t>
            </a:r>
            <a:r>
              <a:rPr lang="ru-RU" sz="7200" dirty="0" smtClean="0">
                <a:solidFill>
                  <a:schemeClr val="accent4"/>
                </a:solidFill>
                <a:latin typeface="+mn-lt"/>
              </a:rPr>
              <a:t> </a:t>
            </a:r>
            <a:endParaRPr lang="ru-RU" sz="72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717032"/>
            <a:ext cx="756084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6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main-pic" descr="Картинка 177 из 64000">
            <a:hlinkClick r:id="rId6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1986"/>
            <a:ext cx="9108504" cy="6093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4" y="121749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6586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www.unde.ru/img.php?src=Ildviz3.jpg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687"/>
            <a:ext cx="9036496" cy="6237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4624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а 80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79062"/>
            <a:ext cx="5400600" cy="620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1236" y="69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413 из 64000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b="4240"/>
          <a:stretch>
            <a:fillRect/>
          </a:stretch>
        </p:blipFill>
        <p:spPr bwMode="auto">
          <a:xfrm>
            <a:off x="1979712" y="569267"/>
            <a:ext cx="475252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288" y="0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288" y="1052736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0830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-main-pic" descr="Картинка 145 из 965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5"/>
            <a:ext cx="9036496" cy="6813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093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392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10764688" cy="3168352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+mn-lt"/>
              </a:rPr>
              <a:t>    2 задание:  </a:t>
            </a:r>
            <a:br>
              <a:rPr lang="ru-RU" sz="6000" dirty="0" smtClean="0">
                <a:latin typeface="+mn-lt"/>
              </a:rPr>
            </a:br>
            <a:r>
              <a:rPr lang="ru-RU" sz="6000" dirty="0" smtClean="0">
                <a:latin typeface="+mn-lt"/>
              </a:rPr>
              <a:t>«Состязание капитанов»</a:t>
            </a:r>
            <a:endParaRPr lang="ru-RU" sz="60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-180528" y="2492896"/>
            <a:ext cx="9217024" cy="1721480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8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r="391"/>
          <a:stretch>
            <a:fillRect/>
          </a:stretch>
        </p:blipFill>
        <p:spPr>
          <a:xfrm>
            <a:off x="0" y="0"/>
            <a:ext cx="910748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2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r="250"/>
          <a:stretch>
            <a:fillRect/>
          </a:stretch>
        </p:blipFill>
        <p:spPr>
          <a:xfrm>
            <a:off x="0" y="0"/>
            <a:ext cx="9501188" cy="6929438"/>
          </a:xfrm>
          <a:noFill/>
        </p:spPr>
      </p:pic>
    </p:spTree>
    <p:extLst>
      <p:ext uri="{BB962C8B-B14F-4D97-AF65-F5344CB8AC3E}">
        <p14:creationId xmlns:p14="http://schemas.microsoft.com/office/powerpoint/2010/main" val="3231617798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352" y="692696"/>
            <a:ext cx="9658272" cy="3024336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+mn-lt"/>
              </a:rPr>
              <a:t>3 задание:            «Доскажи словечко»</a:t>
            </a:r>
            <a:endParaRPr lang="ru-RU" sz="6000" dirty="0">
              <a:latin typeface="+mn-l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-828600" y="1844824"/>
            <a:ext cx="10801200" cy="648072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5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main-pic" descr="Картинка 566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0"/>
            <a:ext cx="36068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-main-pic" descr="Картинка 1008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10001" r="3667" b="13635"/>
          <a:stretch>
            <a:fillRect/>
          </a:stretch>
        </p:blipFill>
        <p:spPr bwMode="auto">
          <a:xfrm>
            <a:off x="5357813" y="214313"/>
            <a:ext cx="35718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997039171" descr="http://miranimashek.ucoz.ru/_ph/203/2/9970391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00313"/>
            <a:ext cx="29289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-main-pic" descr="Картинка 173 из 6400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000" r="5128" b="8000"/>
          <a:stretch>
            <a:fillRect/>
          </a:stretch>
        </p:blipFill>
        <p:spPr bwMode="auto">
          <a:xfrm>
            <a:off x="6000750" y="2500313"/>
            <a:ext cx="29384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-main-pic" descr="Картинка 157 из 64000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4" b="11427"/>
          <a:stretch>
            <a:fillRect/>
          </a:stretch>
        </p:blipFill>
        <p:spPr bwMode="auto">
          <a:xfrm>
            <a:off x="500063" y="4214813"/>
            <a:ext cx="32861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-main-pic" descr="Картинка 259 из 64000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143375"/>
            <a:ext cx="346392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0" y="310583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Georgia" pitchFamily="18" charset="0"/>
              </a:rPr>
              <a:t>Наземный </a:t>
            </a:r>
            <a:br>
              <a:rPr lang="ru-RU" sz="4400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4400" dirty="0">
                <a:solidFill>
                  <a:srgbClr val="002060"/>
                </a:solidFill>
                <a:latin typeface="Georgia" pitchFamily="18" charset="0"/>
              </a:rPr>
              <a:t>транспорт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16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Туринск- мой город!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Владыка\Documents\ПРИЗЕНТАЦИИ\НЕДЕЛЯ ТУРИНСК\ФОТО ТУРИНСК\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46" y="347698"/>
            <a:ext cx="3075639" cy="4100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ыка\Documents\ПРИЗЕНТАЦИИ\НЕДЕЛЯ ТУРИНСК\ФОТО ТУРИНСК\56 Магази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8258"/>
            <a:ext cx="4344801" cy="3258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ладыка\Documents\ПРИЗЕНТАЦИИ\НЕДЕЛЯ ТУРИНСК\ФОТО ТУРИНСК\02 Вокза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47001"/>
            <a:ext cx="4669661" cy="3502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ладыка\Documents\Файлы Mail.Ru Агента\m-mirina2207@mail.ru\2012verka06561956@mail.ru\SDC107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23" y="3229719"/>
            <a:ext cx="4815150" cy="3611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f.primamedia.ru/79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42875"/>
            <a:ext cx="4570413" cy="3000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-main-pic" descr="Картинка 2 из 64000">
            <a:hlinkClick r:id="rId3"/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3143250"/>
            <a:ext cx="5000625" cy="3500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2875" y="1340768"/>
            <a:ext cx="6229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Воздушный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2875" y="504355"/>
            <a:ext cx="3355901" cy="1162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rgbClr val="002060"/>
                </a:solidFill>
              </a:rPr>
              <a:t>                 </a:t>
            </a:r>
            <a:r>
              <a:rPr lang="ru-RU" sz="3200" b="1" dirty="0" smtClean="0">
                <a:solidFill>
                  <a:srgbClr val="002060"/>
                </a:solidFill>
              </a:rPr>
              <a:t>ТРАНСПОРТ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395536" y="1676400"/>
            <a:ext cx="3033464" cy="4572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ВОЗДУШНЫЙ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6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www.snpltd.ru/Images/Products/new_year_Kruis_po_Baltike__6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34410" b="9340"/>
          <a:stretch>
            <a:fillRect/>
          </a:stretch>
        </p:blipFill>
        <p:spPr>
          <a:xfrm>
            <a:off x="142875" y="142875"/>
            <a:ext cx="4213101" cy="2998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5" descr="http://open.az/uploads/posts/2009-08/1250151670_korab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921" y="142874"/>
            <a:ext cx="4810667" cy="34301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 descr="http://www.gilbertboat.com/catalog_images/c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0" y="3815173"/>
            <a:ext cx="4692232" cy="28483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naytilys.ru/d/21110/d/image69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91564"/>
            <a:ext cx="4298712" cy="2750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ВОДНЫЙ  ТРАНСПОРТ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main-pic" descr="Картинка 134 из 1383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/>
          <a:stretch>
            <a:fillRect/>
          </a:stretch>
        </p:blipFill>
        <p:spPr bwMode="auto">
          <a:xfrm>
            <a:off x="142875" y="500062"/>
            <a:ext cx="5062733" cy="24968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-main-pic" descr="Картинка 36 из 1381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/>
          <a:stretch>
            <a:fillRect/>
          </a:stretch>
        </p:blipFill>
        <p:spPr bwMode="auto">
          <a:xfrm>
            <a:off x="4929188" y="214312"/>
            <a:ext cx="4331163" cy="25666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http://tv29.ru/files/28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4" y="3709839"/>
            <a:ext cx="4776501" cy="27862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-main-pic" descr="Картинка 19 из 1381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b="5000"/>
          <a:stretch>
            <a:fillRect/>
          </a:stretch>
        </p:blipFill>
        <p:spPr bwMode="auto">
          <a:xfrm>
            <a:off x="4665592" y="3615837"/>
            <a:ext cx="4564186" cy="2949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СПЕЦИАЛЬНЫЙ ТРАНСПОРТ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а 111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-214313"/>
            <a:ext cx="27860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http://img0.liveinternet.ru/images/attach/c/0/44/357/44357941_1243446744_1191714042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12463" b="11386"/>
          <a:stretch>
            <a:fillRect/>
          </a:stretch>
        </p:blipFill>
        <p:spPr bwMode="auto">
          <a:xfrm>
            <a:off x="27611" y="2861667"/>
            <a:ext cx="4992367" cy="35584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Картинка 675 из 6400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26" y="2780928"/>
            <a:ext cx="4463862" cy="37198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3200" b="1" dirty="0" smtClean="0">
                <a:solidFill>
                  <a:srgbClr val="002060"/>
                </a:solidFill>
              </a:rPr>
              <a:t>ПОДЗЕМНЫЙ      ТРАНСПОРТ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16632"/>
            <a:ext cx="8506144" cy="5040560"/>
          </a:xfrm>
        </p:spPr>
        <p:txBody>
          <a:bodyPr/>
          <a:lstStyle/>
          <a:p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/>
              <a:t>                                    </a:t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>
                <a:solidFill>
                  <a:schemeClr val="accent4"/>
                </a:solidFill>
                <a:latin typeface="+mn-lt"/>
              </a:rPr>
              <a:t>Таинственный </a:t>
            </a:r>
            <a:br>
              <a:rPr lang="ru-RU" sz="8800" dirty="0" smtClean="0">
                <a:solidFill>
                  <a:schemeClr val="accent4"/>
                </a:solidFill>
                <a:latin typeface="+mn-lt"/>
              </a:rPr>
            </a:br>
            <a:r>
              <a:rPr lang="ru-RU" sz="8800" dirty="0" smtClean="0">
                <a:solidFill>
                  <a:schemeClr val="accent4"/>
                </a:solidFill>
                <a:latin typeface="+mn-lt"/>
              </a:rPr>
              <a:t> гость</a:t>
            </a:r>
            <a:endParaRPr lang="ru-RU" sz="88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9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 err="1" smtClean="0">
                <a:latin typeface="+mn-lt"/>
              </a:rPr>
              <a:t>Физминутка</a:t>
            </a:r>
            <a:endParaRPr lang="ru-RU" sz="8000" b="1" dirty="0">
              <a:latin typeface="+mn-lt"/>
            </a:endParaRPr>
          </a:p>
        </p:txBody>
      </p:sp>
      <p:pic>
        <p:nvPicPr>
          <p:cNvPr id="7" name="Picture 4" descr="Картинка 80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1916832"/>
            <a:ext cx="3975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7772400" cy="1362456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accent4"/>
                </a:solidFill>
                <a:latin typeface="+mn-lt"/>
              </a:rPr>
              <a:t>4 задание: «Загадочные знаки»</a:t>
            </a:r>
            <a:endParaRPr lang="ru-RU" sz="6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3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566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548680"/>
            <a:ext cx="6215063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6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auto.sarbc.ru/UserFiles/Image/rules%20komments/symbols/zn03zaprecsh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" r="18169" b="66721"/>
          <a:stretch>
            <a:fillRect/>
          </a:stretch>
        </p:blipFill>
        <p:spPr>
          <a:xfrm>
            <a:off x="642938" y="1357313"/>
            <a:ext cx="7929562" cy="464343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Georgia" pitchFamily="18" charset="0"/>
              </a:rPr>
              <a:t>Запрещающие знаки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forums.drom.ru/attachment.php?attachmentid=130064&amp;stc=1&amp;d=119282215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43071" r="23430" b="21072"/>
          <a:stretch>
            <a:fillRect/>
          </a:stretch>
        </p:blipFill>
        <p:spPr>
          <a:xfrm>
            <a:off x="571500" y="1285875"/>
            <a:ext cx="7786688" cy="442912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Georgia" pitchFamily="18" charset="0"/>
              </a:rPr>
              <a:t>Предупреждающие знаки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ыка\Pictures\МОИ ФОТО\Старшая группа\23 февраля\DSC02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-99392"/>
            <a:ext cx="5868144" cy="4401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Владыка\Pictures\МОИ ФОТО\Старшая группа\23 февраля\DSC02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8252"/>
            <a:ext cx="5652120" cy="42390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festival.1september.ru:8080/articles/531345/img7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r="-2899" b="24359"/>
          <a:stretch>
            <a:fillRect/>
          </a:stretch>
        </p:blipFill>
        <p:spPr>
          <a:xfrm>
            <a:off x="1619671" y="1124744"/>
            <a:ext cx="6150471" cy="55285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atin typeface="Georgia" pitchFamily="18" charset="0"/>
              </a:rPr>
              <a:t>Указательные знаки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www.auto-brest.com/images/content/signs_6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7263" r="1628" b="34470"/>
          <a:stretch>
            <a:fillRect/>
          </a:stretch>
        </p:blipFill>
        <p:spPr>
          <a:xfrm>
            <a:off x="251520" y="2132857"/>
            <a:ext cx="8666604" cy="44308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Georgia" pitchFamily="18" charset="0"/>
              </a:rPr>
              <a:t>Знаки сервиса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forums.drom.ru/attachment.php?attachmentid=48911&amp;stc=1&amp;d=115892507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r="-1334" b="23256"/>
          <a:stretch>
            <a:fillRect/>
          </a:stretch>
        </p:blipFill>
        <p:spPr>
          <a:xfrm>
            <a:off x="1214438" y="1484784"/>
            <a:ext cx="7029970" cy="52331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Georgia" pitchFamily="18" charset="0"/>
              </a:rPr>
              <a:t>Предписывающие знаки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02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980728"/>
            <a:ext cx="7772400" cy="2736304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accent4"/>
                </a:solidFill>
                <a:latin typeface="+mn-lt"/>
              </a:rPr>
              <a:t>5 </a:t>
            </a:r>
            <a:r>
              <a:rPr lang="ru-RU" sz="6000" dirty="0">
                <a:solidFill>
                  <a:schemeClr val="accent4"/>
                </a:solidFill>
                <a:latin typeface="+mn-lt"/>
              </a:rPr>
              <a:t>задание: </a:t>
            </a:r>
            <a:r>
              <a:rPr lang="ru-RU" sz="6000" dirty="0" smtClean="0">
                <a:solidFill>
                  <a:schemeClr val="accent4"/>
                </a:solidFill>
                <a:latin typeface="+mn-lt"/>
              </a:rPr>
              <a:t/>
            </a:r>
            <a:br>
              <a:rPr lang="ru-RU" sz="6000" dirty="0" smtClean="0">
                <a:solidFill>
                  <a:schemeClr val="accent4"/>
                </a:solidFill>
                <a:latin typeface="+mn-lt"/>
              </a:rPr>
            </a:br>
            <a:r>
              <a:rPr lang="ru-RU" sz="6000" dirty="0" smtClean="0">
                <a:solidFill>
                  <a:schemeClr val="accent4"/>
                </a:solidFill>
                <a:latin typeface="+mn-lt"/>
              </a:rPr>
              <a:t>«Ты мне –я тебе»</a:t>
            </a:r>
            <a:endParaRPr lang="ru-RU" sz="6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8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1343968"/>
            <a:ext cx="5331530" cy="5358651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81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70C0"/>
                </a:solidFill>
                <a:latin typeface="+mn-lt"/>
              </a:rPr>
              <a:t>Стоянка  ступы Бабы Яги</a:t>
            </a:r>
            <a:endParaRPr lang="ru-RU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051720" y="4221088"/>
            <a:ext cx="5331530" cy="2103512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2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2997" r="14285" b="25914"/>
          <a:stretch>
            <a:fillRect/>
          </a:stretch>
        </p:blipFill>
        <p:spPr>
          <a:xfrm>
            <a:off x="1936996" y="1124744"/>
            <a:ext cx="5397500" cy="55181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632848" cy="100811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+mn-lt"/>
              </a:rPr>
              <a:t>Движение Змея </a:t>
            </a:r>
            <a:r>
              <a:rPr lang="ru-RU" sz="4000" b="1" dirty="0" err="1" smtClean="0">
                <a:latin typeface="+mn-lt"/>
              </a:rPr>
              <a:t>Гарыныча</a:t>
            </a:r>
            <a:r>
              <a:rPr lang="ru-RU" sz="4000" b="1" dirty="0" smtClean="0">
                <a:latin typeface="+mn-lt"/>
              </a:rPr>
              <a:t>               запрещено</a:t>
            </a:r>
            <a:endParaRPr lang="ru-RU" sz="4000" b="1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5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610600" cy="1828800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solidFill>
                  <a:schemeClr val="accent4"/>
                </a:solidFill>
                <a:latin typeface="+mn-lt"/>
              </a:rPr>
              <a:t>6 задание: «Тёмная</a:t>
            </a:r>
            <a:br>
              <a:rPr lang="ru-RU" sz="6000" dirty="0" smtClean="0">
                <a:solidFill>
                  <a:schemeClr val="accent4"/>
                </a:solidFill>
                <a:latin typeface="+mn-lt"/>
              </a:rPr>
            </a:br>
            <a:r>
              <a:rPr lang="ru-RU" sz="60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ru-RU" sz="6000" dirty="0" smtClean="0">
                <a:solidFill>
                  <a:schemeClr val="accent4"/>
                </a:solidFill>
                <a:latin typeface="+mn-lt"/>
              </a:rPr>
              <a:t>                         лошадка»</a:t>
            </a:r>
            <a:endParaRPr lang="ru-RU" sz="6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5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Картинка 401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5836" r="14635" b="6615"/>
          <a:stretch>
            <a:fillRect/>
          </a:stretch>
        </p:blipFill>
        <p:spPr bwMode="auto">
          <a:xfrm>
            <a:off x="0" y="257175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Картинка 344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428875"/>
            <a:ext cx="235743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Картинка 61 из 6400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71750"/>
            <a:ext cx="221456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Картинка 268 из 6400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571750"/>
            <a:ext cx="221456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Georgia" pitchFamily="18" charset="0"/>
              </a:rPr>
              <a:t>Какой знак лишний? Почему?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а 57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71750"/>
            <a:ext cx="211613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Картинка 7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3999"/>
          <a:stretch>
            <a:fillRect/>
          </a:stretch>
        </p:blipFill>
        <p:spPr bwMode="auto">
          <a:xfrm>
            <a:off x="2357438" y="2500313"/>
            <a:ext cx="2160587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im3-tub.yandex.net/i?id=50231722-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3030"/>
          <a:stretch>
            <a:fillRect/>
          </a:stretch>
        </p:blipFill>
        <p:spPr bwMode="auto">
          <a:xfrm>
            <a:off x="4643438" y="2500313"/>
            <a:ext cx="20891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Картинка 184 из 64000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500313"/>
            <a:ext cx="216217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Georgia" pitchFamily="18" charset="0"/>
              </a:rPr>
              <a:t>Какой знак лишний? Почему?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7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Картинка 611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563"/>
            <a:ext cx="250031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14" descr="Картинка 77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428875"/>
            <a:ext cx="2366962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Картинка 31 из 6400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286000"/>
            <a:ext cx="25463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6" descr="Картинка 428 из 6400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214563"/>
            <a:ext cx="23574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Georgia" pitchFamily="18" charset="0"/>
              </a:rPr>
              <a:t>Какой знак лишний? Почему?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3164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9145016" cy="30963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dirty="0" smtClean="0">
                <a:latin typeface="+mn-lt"/>
              </a:rPr>
              <a:t>1 задание: </a:t>
            </a:r>
            <a:br>
              <a:rPr lang="ru-RU" sz="6700" dirty="0" smtClean="0">
                <a:latin typeface="+mn-lt"/>
              </a:rPr>
            </a:br>
            <a:r>
              <a:rPr lang="ru-RU" sz="6700" dirty="0" smtClean="0">
                <a:latin typeface="+mn-lt"/>
              </a:rPr>
              <a:t>«Дальше, </a:t>
            </a:r>
            <a:br>
              <a:rPr lang="ru-RU" sz="6700" dirty="0" smtClean="0">
                <a:latin typeface="+mn-lt"/>
              </a:rPr>
            </a:br>
            <a:r>
              <a:rPr lang="ru-RU" sz="6700" dirty="0">
                <a:latin typeface="+mn-lt"/>
              </a:rPr>
              <a:t> </a:t>
            </a:r>
            <a:r>
              <a:rPr lang="ru-RU" sz="6700" dirty="0" smtClean="0">
                <a:latin typeface="+mn-lt"/>
              </a:rPr>
              <a:t>                дальше,</a:t>
            </a:r>
            <a:br>
              <a:rPr lang="ru-RU" sz="6700" dirty="0" smtClean="0">
                <a:latin typeface="+mn-lt"/>
              </a:rPr>
            </a:br>
            <a:r>
              <a:rPr lang="ru-RU" sz="6700" dirty="0">
                <a:latin typeface="+mn-lt"/>
              </a:rPr>
              <a:t> </a:t>
            </a:r>
            <a:r>
              <a:rPr lang="ru-RU" sz="6700" dirty="0" smtClean="0">
                <a:latin typeface="+mn-lt"/>
              </a:rPr>
              <a:t>                          дальше…»</a:t>
            </a:r>
            <a:endParaRPr lang="ru-RU" sz="670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932040" y="2704664"/>
            <a:ext cx="3370712" cy="1509712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976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5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136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214563"/>
            <a:ext cx="21145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Картинка 97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214563"/>
            <a:ext cx="21145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Картинка 436 из 6400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4563"/>
            <a:ext cx="214312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m0-tub.yandex.net/i?id=131299267-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43125"/>
            <a:ext cx="209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Georgia" pitchFamily="18" charset="0"/>
              </a:rPr>
              <a:t>Какой знак лишний? Почему?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7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6000" dirty="0">
                <a:solidFill>
                  <a:schemeClr val="accent4"/>
                </a:solidFill>
                <a:latin typeface="+mn-lt"/>
              </a:rPr>
              <a:t>7</a:t>
            </a:r>
            <a:r>
              <a:rPr lang="ru-RU" sz="6000" dirty="0" smtClean="0">
                <a:solidFill>
                  <a:schemeClr val="accent4"/>
                </a:solidFill>
                <a:latin typeface="+mn-lt"/>
              </a:rPr>
              <a:t> задание:                       «Переходы»</a:t>
            </a:r>
            <a:endParaRPr lang="ru-RU" sz="6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0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Картинка 2 из 2172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480" cy="3573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novostroynn.ru/_pix/57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7318"/>
            <a:ext cx="5197476" cy="3367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Картинка 154 из 2172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47" y="857250"/>
            <a:ext cx="4285253" cy="5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5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633472"/>
            <a:ext cx="7772400" cy="75448"/>
          </a:xfrm>
        </p:spPr>
        <p:txBody>
          <a:bodyPr/>
          <a:lstStyle/>
          <a:p>
            <a:r>
              <a:rPr lang="ru-RU" sz="8000" dirty="0" smtClean="0">
                <a:latin typeface="+mn-lt"/>
              </a:rPr>
              <a:t/>
            </a:r>
            <a:br>
              <a:rPr lang="ru-RU" sz="8000" dirty="0" smtClean="0">
                <a:latin typeface="+mn-lt"/>
              </a:rPr>
            </a:br>
            <a:r>
              <a:rPr lang="ru-RU" sz="8000" dirty="0">
                <a:latin typeface="+mn-lt"/>
              </a:rPr>
              <a:t/>
            </a:r>
            <a:br>
              <a:rPr lang="ru-RU" sz="8000" dirty="0">
                <a:latin typeface="+mn-lt"/>
              </a:rPr>
            </a:br>
            <a:r>
              <a:rPr lang="ru-RU" sz="8000" dirty="0" smtClean="0">
                <a:latin typeface="+mn-lt"/>
              </a:rPr>
              <a:t/>
            </a:r>
            <a:br>
              <a:rPr lang="ru-RU" sz="8000" dirty="0" smtClean="0">
                <a:latin typeface="+mn-lt"/>
              </a:rPr>
            </a:br>
            <a:r>
              <a:rPr lang="ru-RU" sz="8000" dirty="0">
                <a:latin typeface="+mn-lt"/>
              </a:rPr>
              <a:t/>
            </a:r>
            <a:br>
              <a:rPr lang="ru-RU" sz="8000" dirty="0">
                <a:latin typeface="+mn-lt"/>
              </a:rPr>
            </a:br>
            <a:r>
              <a:rPr lang="ru-RU" sz="8000" dirty="0" smtClean="0">
                <a:latin typeface="+mn-lt"/>
              </a:rPr>
              <a:t/>
            </a:r>
            <a:br>
              <a:rPr lang="ru-RU" sz="8000" dirty="0" smtClean="0">
                <a:latin typeface="+mn-lt"/>
              </a:rPr>
            </a:br>
            <a:r>
              <a:rPr lang="ru-RU" sz="8000" dirty="0">
                <a:latin typeface="+mn-lt"/>
              </a:rPr>
              <a:t/>
            </a:r>
            <a:br>
              <a:rPr lang="ru-RU" sz="8000" dirty="0">
                <a:latin typeface="+mn-lt"/>
              </a:rPr>
            </a:br>
            <a:r>
              <a:rPr lang="ru-RU" sz="8000" dirty="0" smtClean="0">
                <a:latin typeface="+mn-lt"/>
              </a:rPr>
              <a:t/>
            </a:r>
            <a:br>
              <a:rPr lang="ru-RU" sz="8000" dirty="0" smtClean="0">
                <a:latin typeface="+mn-lt"/>
              </a:rPr>
            </a:br>
            <a:r>
              <a:rPr lang="ru-RU" sz="8000" dirty="0" smtClean="0">
                <a:latin typeface="+mn-lt"/>
              </a:rPr>
              <a:t/>
            </a:r>
            <a:br>
              <a:rPr lang="ru-RU" sz="8000" dirty="0" smtClean="0">
                <a:latin typeface="+mn-lt"/>
              </a:rPr>
            </a:br>
            <a:r>
              <a:rPr lang="ru-RU" sz="8000" dirty="0">
                <a:latin typeface="+mn-lt"/>
              </a:rPr>
              <a:t/>
            </a:r>
            <a:br>
              <a:rPr lang="ru-RU" sz="8000" dirty="0">
                <a:latin typeface="+mn-lt"/>
              </a:rPr>
            </a:br>
            <a:r>
              <a:rPr lang="ru-RU" sz="8000" dirty="0" smtClean="0">
                <a:latin typeface="+mn-lt"/>
              </a:rPr>
              <a:t/>
            </a:r>
            <a:br>
              <a:rPr lang="ru-RU" sz="8000" dirty="0" smtClean="0">
                <a:latin typeface="+mn-lt"/>
              </a:rPr>
            </a:br>
            <a:r>
              <a:rPr lang="ru-RU" sz="8000" dirty="0">
                <a:latin typeface="+mn-lt"/>
              </a:rPr>
              <a:t/>
            </a:r>
            <a:br>
              <a:rPr lang="ru-RU" sz="8000" dirty="0">
                <a:latin typeface="+mn-lt"/>
              </a:rPr>
            </a:br>
            <a:r>
              <a:rPr lang="ru-RU" sz="8000" dirty="0" smtClean="0">
                <a:latin typeface="+mn-lt"/>
              </a:rPr>
              <a:t/>
            </a:r>
            <a:br>
              <a:rPr lang="ru-RU" sz="8000" dirty="0" smtClean="0">
                <a:latin typeface="+mn-lt"/>
              </a:rPr>
            </a:br>
            <a:r>
              <a:rPr lang="ru-RU" sz="8000" dirty="0">
                <a:latin typeface="+mn-lt"/>
              </a:rPr>
              <a:t/>
            </a:r>
            <a:br>
              <a:rPr lang="ru-RU" sz="8000" dirty="0">
                <a:latin typeface="+mn-lt"/>
              </a:rPr>
            </a:br>
            <a:r>
              <a:rPr lang="ru-RU" sz="8000" dirty="0" smtClean="0">
                <a:solidFill>
                  <a:schemeClr val="accent4"/>
                </a:solidFill>
                <a:latin typeface="+mn-lt"/>
              </a:rPr>
              <a:t>Подведение итогов</a:t>
            </a:r>
            <a:endParaRPr lang="ru-RU" sz="8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51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www.3dinstructor.ru/upload/photos/443-b970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0" b="21080"/>
          <a:stretch>
            <a:fillRect/>
          </a:stretch>
        </p:blipFill>
        <p:spPr>
          <a:xfrm>
            <a:off x="28044" y="836712"/>
            <a:ext cx="9180512" cy="5661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5456" y="4011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843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Картинки по безопасности Олег\Безопасные\идтет по тратуару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7944" y="2060848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157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ладыка\Desktop\174_w300_h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665554" cy="57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505" y="188640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Картинка 111 из 6400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976664" cy="6165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8833" y="83096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912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4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ладыка\Documents\ДОРОЖНОЕ ДВИЖЕНИЕ\пдд для детей в стихах\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t="1793" r="2727" b="51242"/>
          <a:stretch/>
        </p:blipFill>
        <p:spPr bwMode="auto">
          <a:xfrm>
            <a:off x="-38458" y="460820"/>
            <a:ext cx="9108504" cy="6397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5794" y="0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1354</TotalTime>
  <Words>90</Words>
  <Application>Microsoft Office PowerPoint</Application>
  <PresentationFormat>Экран (4:3)</PresentationFormat>
  <Paragraphs>43</Paragraphs>
  <Slides>43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АЗБУКА ДОРОГ </vt:lpstr>
      <vt:lpstr>Туринск- мой город!</vt:lpstr>
      <vt:lpstr>Презентация PowerPoint</vt:lpstr>
      <vt:lpstr>                    1 задание:  «Дальше,                   дальше,                            дальше…»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2 задание:   «Состязание капитанов»</vt:lpstr>
      <vt:lpstr>Презентация PowerPoint</vt:lpstr>
      <vt:lpstr>Презентация PowerPoint</vt:lpstr>
      <vt:lpstr>3 задание:            «Доскажи словечко»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                                                  Таинственный   гость</vt:lpstr>
      <vt:lpstr>Физминутка</vt:lpstr>
      <vt:lpstr>4 задание: «Загадочные знаки»</vt:lpstr>
      <vt:lpstr>Презентация PowerPoint</vt:lpstr>
      <vt:lpstr>Запрещающие знаки</vt:lpstr>
      <vt:lpstr>Предупреждающие знаки</vt:lpstr>
      <vt:lpstr>Указательные знаки</vt:lpstr>
      <vt:lpstr>Знаки сервиса</vt:lpstr>
      <vt:lpstr>Предписывающие знаки</vt:lpstr>
      <vt:lpstr>5 задание:  «Ты мне –я тебе»</vt:lpstr>
      <vt:lpstr> Стоянка  ступы Бабы Яги</vt:lpstr>
      <vt:lpstr>Движение Змея Гарыныча               запрещено</vt:lpstr>
      <vt:lpstr>6 задание: «Тёмная                           лошадка»</vt:lpstr>
      <vt:lpstr>Какой знак лишний? Почему?</vt:lpstr>
      <vt:lpstr>Какой знак лишний? Почему?</vt:lpstr>
      <vt:lpstr>Какой знак лишний? Почему?</vt:lpstr>
      <vt:lpstr>Какой знак лишний? Почему?</vt:lpstr>
      <vt:lpstr>7 задание:                       «Переходы»</vt:lpstr>
      <vt:lpstr>Презентация PowerPoint</vt:lpstr>
      <vt:lpstr>             Подведение итогов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СЧАСТЛИВЫЙ СЛУЧАЙ</dc:title>
  <dc:creator>Владыка</dc:creator>
  <cp:lastModifiedBy>Владыка</cp:lastModifiedBy>
  <cp:revision>34</cp:revision>
  <dcterms:created xsi:type="dcterms:W3CDTF">2015-02-11T13:46:16Z</dcterms:created>
  <dcterms:modified xsi:type="dcterms:W3CDTF">2017-10-19T16:50:00Z</dcterms:modified>
</cp:coreProperties>
</file>